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75" r:id="rId5"/>
    <p:sldId id="276" r:id="rId6"/>
    <p:sldId id="277" r:id="rId7"/>
    <p:sldId id="278" r:id="rId8"/>
    <p:sldId id="279" r:id="rId9"/>
    <p:sldId id="260" r:id="rId10"/>
    <p:sldId id="280" r:id="rId11"/>
    <p:sldId id="281" r:id="rId12"/>
    <p:sldId id="271" r:id="rId13"/>
    <p:sldId id="272" r:id="rId14"/>
    <p:sldId id="282"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libri (MS)" panose="020B0604020202020204" charset="0"/>
      <p:regular r:id="rId21"/>
    </p:embeddedFont>
    <p:embeddedFont>
      <p:font typeface="CS Gordon Serif" panose="020B0604020202020204" charset="0"/>
      <p:regular r:id="rId22"/>
    </p:embeddedFont>
    <p:embeddedFont>
      <p:font typeface="Now Bold" panose="020B0604020202020204" charset="-94"/>
      <p:regular r:id="rId23"/>
    </p:embeddedFont>
    <p:embeddedFont>
      <p:font typeface="Now Heavy" panose="020B0604020202020204" charset="-94"/>
      <p:regular r:id="rId24"/>
    </p:embeddedFont>
    <p:embeddedFont>
      <p:font typeface="TT Rounds Condensed" panose="020B0604020202020204" charset="-9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665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7110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1841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2256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799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5801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0166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3919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7592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8297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3272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5868314" y="4762500"/>
            <a:ext cx="5942686" cy="4572000"/>
          </a:xfrm>
          <a:custGeom>
            <a:avLst/>
            <a:gdLst/>
            <a:ahLst/>
            <a:cxnLst/>
            <a:rect l="l" t="t" r="r" b="b"/>
            <a:pathLst>
              <a:path w="5407540" h="3727624">
                <a:moveTo>
                  <a:pt x="0" y="0"/>
                </a:moveTo>
                <a:lnTo>
                  <a:pt x="5407539" y="0"/>
                </a:lnTo>
                <a:lnTo>
                  <a:pt x="5407539" y="3727623"/>
                </a:lnTo>
                <a:lnTo>
                  <a:pt x="0" y="3727623"/>
                </a:lnTo>
                <a:lnTo>
                  <a:pt x="0" y="0"/>
                </a:lnTo>
                <a:close/>
              </a:path>
            </a:pathLst>
          </a:custGeom>
          <a:blipFill>
            <a:blip r:embed="rId3"/>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923130" y="3523093"/>
            <a:ext cx="16441740" cy="7678192"/>
          </a:xfrm>
          <a:prstGeom prst="rect">
            <a:avLst/>
          </a:prstGeom>
        </p:spPr>
        <p:txBody>
          <a:bodyPr lIns="0" tIns="0" rIns="0" bIns="0" rtlCol="0" anchor="t">
            <a:spAutoFit/>
          </a:bodyPr>
          <a:lstStyle/>
          <a:p>
            <a:pPr marL="457200" indent="-457200">
              <a:lnSpc>
                <a:spcPts val="4536"/>
              </a:lnSpc>
              <a:buFont typeface="Arial" panose="020B0604020202020204" pitchFamily="34" charset="0"/>
              <a:buChar char="•"/>
            </a:pPr>
            <a:r>
              <a:rPr lang="en-US" sz="3200" dirty="0">
                <a:solidFill>
                  <a:srgbClr val="000000"/>
                </a:solidFill>
              </a:rPr>
              <a:t>Program kapsamında il geneli bilimsel toplantılarda görev alan yönetici, öğretmen ve öğrencilere katılım belgelerinin verilmesi</a:t>
            </a:r>
            <a:r>
              <a:rPr lang="tr-TR" sz="3200" dirty="0">
                <a:solidFill>
                  <a:srgbClr val="000000"/>
                </a:solidFill>
              </a:rPr>
              <a:t>ni gerçekleştirir.</a:t>
            </a:r>
          </a:p>
          <a:p>
            <a:pPr marL="457200" indent="-457200">
              <a:lnSpc>
                <a:spcPts val="4536"/>
              </a:lnSpc>
              <a:buFont typeface="Arial" panose="020B0604020202020204" pitchFamily="34" charset="0"/>
              <a:buChar char="•"/>
            </a:pPr>
            <a:endParaRPr lang="tr-TR" sz="3200" dirty="0">
              <a:solidFill>
                <a:srgbClr val="000000"/>
              </a:solidFill>
              <a:latin typeface="Calibri (MS)"/>
            </a:endParaRPr>
          </a:p>
          <a:p>
            <a:pPr marL="457200" indent="-457200">
              <a:lnSpc>
                <a:spcPts val="4536"/>
              </a:lnSpc>
              <a:buFont typeface="Arial" panose="020B0604020202020204" pitchFamily="34" charset="0"/>
              <a:buChar char="•"/>
            </a:pPr>
            <a:r>
              <a:rPr lang="en-US" sz="2835" dirty="0">
                <a:solidFill>
                  <a:srgbClr val="000000"/>
                </a:solidFill>
                <a:latin typeface="Calibri (MS)"/>
              </a:rPr>
              <a:t>İl genelinde gerçekleştirilen bilimsel toplantıların sonuçlarının (çalıştay raporları, yazılı bildiri örnekleri, poster örnekleri vb.) “Bilim Her Yerde” faaliyetleri kapsamında uygun olan kamu ortak alanlarında halka duyurulması ve sunulmasının sağla</a:t>
            </a:r>
            <a:r>
              <a:rPr lang="tr-TR" sz="2835" dirty="0">
                <a:solidFill>
                  <a:srgbClr val="000000"/>
                </a:solidFill>
                <a:latin typeface="Calibri (MS)"/>
              </a:rPr>
              <a:t>r.</a:t>
            </a:r>
          </a:p>
          <a:p>
            <a:pPr marL="457200" indent="-457200">
              <a:lnSpc>
                <a:spcPts val="4536"/>
              </a:lnSpc>
              <a:buFont typeface="Arial" panose="020B0604020202020204" pitchFamily="34" charset="0"/>
              <a:buChar char="•"/>
            </a:pPr>
            <a:endParaRPr lang="tr-TR" sz="2835" dirty="0">
              <a:solidFill>
                <a:srgbClr val="000000"/>
              </a:solidFill>
              <a:latin typeface="Calibri (MS)"/>
            </a:endParaRPr>
          </a:p>
          <a:p>
            <a:pPr marL="457200" indent="-457200">
              <a:lnSpc>
                <a:spcPts val="4536"/>
              </a:lnSpc>
              <a:buFont typeface="Arial" panose="020B0604020202020204" pitchFamily="34" charset="0"/>
              <a:buChar char="•"/>
            </a:pPr>
            <a:r>
              <a:rPr lang="tr-TR" sz="2835" dirty="0">
                <a:solidFill>
                  <a:srgbClr val="000000"/>
                </a:solidFill>
                <a:latin typeface="Calibri (MS)"/>
              </a:rPr>
              <a:t>Bilimsel toplantılara ait tüm dokümanların (bildiri, poster, kitapçık vb. belgeler) derlenerek (e-kitap) elektronik ortamda Ortaöğretim Genel Müdürlüğüne iletilmesi ve yayımlanmasını sağlar. </a:t>
            </a:r>
          </a:p>
          <a:p>
            <a:pPr>
              <a:lnSpc>
                <a:spcPts val="4536"/>
              </a:lnSpc>
            </a:pPr>
            <a:endParaRPr lang="tr-TR" sz="2835" dirty="0">
              <a:solidFill>
                <a:srgbClr val="000000"/>
              </a:solidFill>
              <a:latin typeface="Calibri (MS)"/>
            </a:endParaRPr>
          </a:p>
          <a:p>
            <a:pPr marL="457200" indent="-457200">
              <a:lnSpc>
                <a:spcPts val="4536"/>
              </a:lnSpc>
              <a:buFont typeface="Arial" panose="020B0604020202020204" pitchFamily="34" charset="0"/>
              <a:buChar char="•"/>
            </a:pPr>
            <a:r>
              <a:rPr lang="en-US" sz="2835" dirty="0">
                <a:solidFill>
                  <a:srgbClr val="000000"/>
                </a:solidFill>
                <a:latin typeface="Calibri (MS)"/>
              </a:rPr>
              <a:t>İl yürütme kurulu e-</a:t>
            </a:r>
            <a:r>
              <a:rPr lang="en-US" sz="2835" dirty="0" err="1">
                <a:solidFill>
                  <a:srgbClr val="000000"/>
                </a:solidFill>
                <a:latin typeface="Calibri (MS)"/>
              </a:rPr>
              <a:t>kitabı</a:t>
            </a:r>
            <a:r>
              <a:rPr lang="tr-TR" sz="2835" dirty="0">
                <a:solidFill>
                  <a:srgbClr val="000000"/>
                </a:solidFill>
                <a:latin typeface="Calibri (MS)"/>
              </a:rPr>
              <a:t> hazırlar.</a:t>
            </a: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672002"/>
          </a:xfrm>
          <a:prstGeom prst="rect">
            <a:avLst/>
          </a:prstGeom>
        </p:spPr>
        <p:txBody>
          <a:bodyPr lIns="0" tIns="0" rIns="0" bIns="0" rtlCol="0" anchor="t">
            <a:spAutoFit/>
          </a:bodyPr>
          <a:lstStyle/>
          <a:p>
            <a:pPr algn="ctr">
              <a:lnSpc>
                <a:spcPts val="2599"/>
              </a:lnSpc>
            </a:pPr>
            <a:r>
              <a:rPr lang="en-US" sz="4400" b="1" dirty="0">
                <a:solidFill>
                  <a:srgbClr val="6ABCE3"/>
                </a:solidFill>
              </a:rPr>
              <a:t> İL M</a:t>
            </a:r>
            <a:r>
              <a:rPr lang="tr-TR" sz="4400" b="1" dirty="0">
                <a:solidFill>
                  <a:srgbClr val="6ABCE3"/>
                </a:solidFill>
              </a:rPr>
              <a:t>İ</a:t>
            </a:r>
            <a:r>
              <a:rPr lang="en-US" sz="4400" b="1" dirty="0">
                <a:solidFill>
                  <a:srgbClr val="6ABCE3"/>
                </a:solidFill>
              </a:rPr>
              <a:t>LLÎ EĞ</a:t>
            </a:r>
            <a:r>
              <a:rPr lang="tr-TR" sz="4400" b="1" dirty="0">
                <a:solidFill>
                  <a:srgbClr val="6ABCE3"/>
                </a:solidFill>
              </a:rPr>
              <a:t>İ</a:t>
            </a:r>
            <a:r>
              <a:rPr lang="en-US" sz="4400" b="1" dirty="0">
                <a:solidFill>
                  <a:srgbClr val="6ABCE3"/>
                </a:solidFill>
              </a:rPr>
              <a:t>T</a:t>
            </a:r>
            <a:r>
              <a:rPr lang="tr-TR" sz="4400" b="1" dirty="0">
                <a:solidFill>
                  <a:srgbClr val="6ABCE3"/>
                </a:solidFill>
              </a:rPr>
              <a:t>İ</a:t>
            </a:r>
            <a:r>
              <a:rPr lang="en-US" sz="4400" b="1" dirty="0">
                <a:solidFill>
                  <a:srgbClr val="6ABCE3"/>
                </a:solidFill>
              </a:rPr>
              <a:t>M MÜDÜRLÜKLER</a:t>
            </a:r>
            <a:r>
              <a:rPr lang="tr-TR" sz="4400" b="1" dirty="0">
                <a:solidFill>
                  <a:srgbClr val="6ABCE3"/>
                </a:solidFill>
              </a:rPr>
              <a:t>İ</a:t>
            </a:r>
            <a:endParaRPr lang="en-US" sz="2887" dirty="0">
              <a:solidFill>
                <a:srgbClr val="6ABCE3"/>
              </a:solidFill>
              <a:latin typeface="CS Gordon Serif"/>
            </a:endParaRPr>
          </a:p>
          <a:p>
            <a:pPr algn="ctr">
              <a:lnSpc>
                <a:spcPts val="2599"/>
              </a:lnSpc>
            </a:pPr>
            <a:endParaRPr lang="en-US" sz="2887" dirty="0">
              <a:solidFill>
                <a:srgbClr val="6ABCE3"/>
              </a:solidFill>
              <a:latin typeface="CS Gordon Serif"/>
            </a:endParaRPr>
          </a:p>
        </p:txBody>
      </p:sp>
    </p:spTree>
    <p:extLst>
      <p:ext uri="{BB962C8B-B14F-4D97-AF65-F5344CB8AC3E}">
        <p14:creationId xmlns:p14="http://schemas.microsoft.com/office/powerpoint/2010/main" val="59171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923130" y="3523093"/>
            <a:ext cx="16441740" cy="1779141"/>
          </a:xfrm>
          <a:prstGeom prst="rect">
            <a:avLst/>
          </a:prstGeom>
        </p:spPr>
        <p:txBody>
          <a:bodyPr lIns="0" tIns="0" rIns="0" bIns="0" rtlCol="0" anchor="t">
            <a:spAutoFit/>
          </a:bodyPr>
          <a:lstStyle/>
          <a:p>
            <a:pPr>
              <a:lnSpc>
                <a:spcPts val="4536"/>
              </a:lnSpc>
            </a:pPr>
            <a:r>
              <a:rPr lang="en-US" sz="3200" dirty="0">
                <a:solidFill>
                  <a:srgbClr val="000000"/>
                </a:solidFill>
              </a:rPr>
              <a:t>•</a:t>
            </a:r>
            <a:r>
              <a:rPr lang="tr-TR" sz="3200" dirty="0">
                <a:solidFill>
                  <a:srgbClr val="000000"/>
                </a:solidFill>
              </a:rPr>
              <a:t> </a:t>
            </a:r>
            <a:r>
              <a:rPr lang="en-US" sz="3200" dirty="0">
                <a:solidFill>
                  <a:srgbClr val="000000"/>
                </a:solidFill>
              </a:rPr>
              <a:t>Okul içi ve il genelinde yapılacak bilimsel toplantılarda, il genelinde yapılacak ve hazırlanacak e-</a:t>
            </a:r>
            <a:r>
              <a:rPr lang="en-US" sz="3200" dirty="0" err="1">
                <a:solidFill>
                  <a:srgbClr val="000000"/>
                </a:solidFill>
              </a:rPr>
              <a:t>kitapta</a:t>
            </a:r>
            <a:r>
              <a:rPr lang="en-US" sz="3200" dirty="0">
                <a:solidFill>
                  <a:srgbClr val="000000"/>
                </a:solidFill>
              </a:rPr>
              <a:t> “Liselerde Bilim Uygulamaları Logosu” kullanılacaktır.</a:t>
            </a: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672002"/>
          </a:xfrm>
          <a:prstGeom prst="rect">
            <a:avLst/>
          </a:prstGeom>
        </p:spPr>
        <p:txBody>
          <a:bodyPr lIns="0" tIns="0" rIns="0" bIns="0" rtlCol="0" anchor="t">
            <a:spAutoFit/>
          </a:bodyPr>
          <a:lstStyle/>
          <a:p>
            <a:pPr algn="ctr">
              <a:lnSpc>
                <a:spcPts val="2599"/>
              </a:lnSpc>
            </a:pPr>
            <a:r>
              <a:rPr lang="en-US" sz="4400" b="1" dirty="0">
                <a:solidFill>
                  <a:srgbClr val="6ABCE3"/>
                </a:solidFill>
              </a:rPr>
              <a:t> İL M</a:t>
            </a:r>
            <a:r>
              <a:rPr lang="tr-TR" sz="4400" b="1" dirty="0">
                <a:solidFill>
                  <a:srgbClr val="6ABCE3"/>
                </a:solidFill>
              </a:rPr>
              <a:t>İ</a:t>
            </a:r>
            <a:r>
              <a:rPr lang="en-US" sz="4400" b="1" dirty="0">
                <a:solidFill>
                  <a:srgbClr val="6ABCE3"/>
                </a:solidFill>
              </a:rPr>
              <a:t>LLÎ EĞ</a:t>
            </a:r>
            <a:r>
              <a:rPr lang="tr-TR" sz="4400" b="1" dirty="0">
                <a:solidFill>
                  <a:srgbClr val="6ABCE3"/>
                </a:solidFill>
              </a:rPr>
              <a:t>İ</a:t>
            </a:r>
            <a:r>
              <a:rPr lang="en-US" sz="4400" b="1" dirty="0">
                <a:solidFill>
                  <a:srgbClr val="6ABCE3"/>
                </a:solidFill>
              </a:rPr>
              <a:t>T</a:t>
            </a:r>
            <a:r>
              <a:rPr lang="tr-TR" sz="4400" b="1" dirty="0">
                <a:solidFill>
                  <a:srgbClr val="6ABCE3"/>
                </a:solidFill>
              </a:rPr>
              <a:t>İ</a:t>
            </a:r>
            <a:r>
              <a:rPr lang="en-US" sz="4400" b="1" dirty="0">
                <a:solidFill>
                  <a:srgbClr val="6ABCE3"/>
                </a:solidFill>
              </a:rPr>
              <a:t>M MÜDÜRLÜKLER</a:t>
            </a:r>
            <a:r>
              <a:rPr lang="tr-TR" sz="4400" b="1" dirty="0">
                <a:solidFill>
                  <a:srgbClr val="6ABCE3"/>
                </a:solidFill>
              </a:rPr>
              <a:t>İ</a:t>
            </a:r>
            <a:endParaRPr lang="en-US" sz="2887" dirty="0">
              <a:solidFill>
                <a:srgbClr val="6ABCE3"/>
              </a:solidFill>
              <a:latin typeface="CS Gordon Serif"/>
            </a:endParaRPr>
          </a:p>
          <a:p>
            <a:pPr algn="ctr">
              <a:lnSpc>
                <a:spcPts val="2599"/>
              </a:lnSpc>
            </a:pPr>
            <a:endParaRPr lang="en-US" sz="2887" dirty="0">
              <a:solidFill>
                <a:srgbClr val="6ABCE3"/>
              </a:solidFill>
              <a:latin typeface="CS Gordon Serif"/>
            </a:endParaRPr>
          </a:p>
        </p:txBody>
      </p:sp>
      <p:pic>
        <p:nvPicPr>
          <p:cNvPr id="7" name="Resim 6">
            <a:extLst>
              <a:ext uri="{FF2B5EF4-FFF2-40B4-BE49-F238E27FC236}">
                <a16:creationId xmlns:a16="http://schemas.microsoft.com/office/drawing/2014/main" id="{E76D46AC-ED3E-6A48-71D8-C229CA0BFD66}"/>
              </a:ext>
            </a:extLst>
          </p:cNvPr>
          <p:cNvPicPr>
            <a:picLocks noChangeAspect="1"/>
          </p:cNvPicPr>
          <p:nvPr/>
        </p:nvPicPr>
        <p:blipFill>
          <a:blip r:embed="rId4"/>
          <a:stretch>
            <a:fillRect/>
          </a:stretch>
        </p:blipFill>
        <p:spPr>
          <a:xfrm>
            <a:off x="5779008" y="5143500"/>
            <a:ext cx="6729984" cy="4639236"/>
          </a:xfrm>
          <a:prstGeom prst="rect">
            <a:avLst/>
          </a:prstGeom>
        </p:spPr>
      </p:pic>
    </p:spTree>
    <p:extLst>
      <p:ext uri="{BB962C8B-B14F-4D97-AF65-F5344CB8AC3E}">
        <p14:creationId xmlns:p14="http://schemas.microsoft.com/office/powerpoint/2010/main" val="329454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4"/>
        </a:solidFill>
        <a:effectLst/>
      </p:bgPr>
    </p:bg>
    <p:spTree>
      <p:nvGrpSpPr>
        <p:cNvPr id="1" name=""/>
        <p:cNvGrpSpPr/>
        <p:nvPr/>
      </p:nvGrpSpPr>
      <p:grpSpPr>
        <a:xfrm>
          <a:off x="0" y="0"/>
          <a:ext cx="0" cy="0"/>
          <a:chOff x="0" y="0"/>
          <a:chExt cx="0" cy="0"/>
        </a:xfrm>
      </p:grpSpPr>
      <p:sp>
        <p:nvSpPr>
          <p:cNvPr id="2" name="AutoShape 2"/>
          <p:cNvSpPr/>
          <p:nvPr/>
        </p:nvSpPr>
        <p:spPr>
          <a:xfrm>
            <a:off x="666750" y="2486494"/>
            <a:ext cx="3180683" cy="2840444"/>
          </a:xfrm>
          <a:prstGeom prst="rect">
            <a:avLst/>
          </a:prstGeom>
          <a:solidFill>
            <a:srgbClr val="A8CBFD">
              <a:alpha val="24706"/>
            </a:srgbClr>
          </a:solidFill>
        </p:spPr>
      </p:sp>
      <p:sp>
        <p:nvSpPr>
          <p:cNvPr id="3" name="AutoShape 3"/>
          <p:cNvSpPr/>
          <p:nvPr/>
        </p:nvSpPr>
        <p:spPr>
          <a:xfrm>
            <a:off x="4105417" y="2614256"/>
            <a:ext cx="3180683" cy="7500362"/>
          </a:xfrm>
          <a:prstGeom prst="rect">
            <a:avLst/>
          </a:prstGeom>
          <a:solidFill>
            <a:srgbClr val="E3AFE8">
              <a:alpha val="24706"/>
            </a:srgbClr>
          </a:solidFill>
        </p:spPr>
      </p:sp>
      <p:sp>
        <p:nvSpPr>
          <p:cNvPr id="4" name="AutoShape 4"/>
          <p:cNvSpPr/>
          <p:nvPr/>
        </p:nvSpPr>
        <p:spPr>
          <a:xfrm>
            <a:off x="7602099" y="2906795"/>
            <a:ext cx="3310257" cy="7380205"/>
          </a:xfrm>
          <a:prstGeom prst="rect">
            <a:avLst/>
          </a:prstGeom>
          <a:solidFill>
            <a:srgbClr val="FFD97A">
              <a:alpha val="24706"/>
            </a:srgbClr>
          </a:solidFill>
        </p:spPr>
      </p:sp>
      <p:sp>
        <p:nvSpPr>
          <p:cNvPr id="5" name="AutoShape 5"/>
          <p:cNvSpPr/>
          <p:nvPr/>
        </p:nvSpPr>
        <p:spPr>
          <a:xfrm>
            <a:off x="10998889" y="2708507"/>
            <a:ext cx="3180683" cy="2017670"/>
          </a:xfrm>
          <a:prstGeom prst="rect">
            <a:avLst/>
          </a:prstGeom>
          <a:solidFill>
            <a:srgbClr val="E3AFE8">
              <a:alpha val="24706"/>
            </a:srgbClr>
          </a:solidFill>
        </p:spPr>
      </p:sp>
      <p:sp>
        <p:nvSpPr>
          <p:cNvPr id="6" name="AutoShape 6"/>
          <p:cNvSpPr/>
          <p:nvPr/>
        </p:nvSpPr>
        <p:spPr>
          <a:xfrm>
            <a:off x="14438849" y="2490235"/>
            <a:ext cx="3180683" cy="3772770"/>
          </a:xfrm>
          <a:prstGeom prst="rect">
            <a:avLst/>
          </a:prstGeom>
          <a:solidFill>
            <a:srgbClr val="A8CBFD">
              <a:alpha val="24706"/>
            </a:srgbClr>
          </a:solidFill>
        </p:spPr>
      </p:sp>
      <p:grpSp>
        <p:nvGrpSpPr>
          <p:cNvPr id="7" name="Group 7"/>
          <p:cNvGrpSpPr/>
          <p:nvPr/>
        </p:nvGrpSpPr>
        <p:grpSpPr>
          <a:xfrm>
            <a:off x="666750" y="1921548"/>
            <a:ext cx="3180683" cy="1137373"/>
            <a:chOff x="0" y="0"/>
            <a:chExt cx="6138971" cy="2195220"/>
          </a:xfrm>
        </p:grpSpPr>
        <p:sp>
          <p:nvSpPr>
            <p:cNvPr id="8" name="Freeform 8"/>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A8CBFD"/>
            </a:solidFill>
          </p:spPr>
        </p:sp>
      </p:grpSp>
      <p:grpSp>
        <p:nvGrpSpPr>
          <p:cNvPr id="9" name="Group 9"/>
          <p:cNvGrpSpPr/>
          <p:nvPr/>
        </p:nvGrpSpPr>
        <p:grpSpPr>
          <a:xfrm>
            <a:off x="461290" y="441823"/>
            <a:ext cx="17158242" cy="771612"/>
            <a:chOff x="0" y="0"/>
            <a:chExt cx="48814854" cy="2195220"/>
          </a:xfrm>
          <a:solidFill>
            <a:schemeClr val="accent1"/>
          </a:solidFill>
        </p:grpSpPr>
        <p:sp>
          <p:nvSpPr>
            <p:cNvPr id="10" name="Freeform 10"/>
            <p:cNvSpPr/>
            <p:nvPr/>
          </p:nvSpPr>
          <p:spPr>
            <a:xfrm>
              <a:off x="0" y="0"/>
              <a:ext cx="48814853" cy="2195219"/>
            </a:xfrm>
            <a:custGeom>
              <a:avLst/>
              <a:gdLst/>
              <a:ahLst/>
              <a:cxnLst/>
              <a:rect l="l" t="t" r="r" b="b"/>
              <a:pathLst>
                <a:path w="48814853" h="2195219">
                  <a:moveTo>
                    <a:pt x="48814853" y="1097610"/>
                  </a:moveTo>
                  <a:cubicBezTo>
                    <a:pt x="48814853" y="1766722"/>
                    <a:pt x="48386482" y="2195219"/>
                    <a:pt x="47857910" y="2195219"/>
                  </a:cubicBezTo>
                  <a:lnTo>
                    <a:pt x="956945" y="2195219"/>
                  </a:lnTo>
                  <a:cubicBezTo>
                    <a:pt x="428371" y="2195219"/>
                    <a:pt x="0" y="1766722"/>
                    <a:pt x="0" y="1097610"/>
                  </a:cubicBezTo>
                  <a:cubicBezTo>
                    <a:pt x="0" y="428371"/>
                    <a:pt x="428371" y="0"/>
                    <a:pt x="956945" y="0"/>
                  </a:cubicBezTo>
                  <a:lnTo>
                    <a:pt x="47857910" y="0"/>
                  </a:lnTo>
                  <a:cubicBezTo>
                    <a:pt x="48386355" y="0"/>
                    <a:pt x="48814853" y="428371"/>
                    <a:pt x="48814853" y="1097610"/>
                  </a:cubicBezTo>
                  <a:close/>
                </a:path>
              </a:pathLst>
            </a:custGeom>
            <a:grpFill/>
          </p:spPr>
        </p:sp>
      </p:grpSp>
      <p:grpSp>
        <p:nvGrpSpPr>
          <p:cNvPr id="11" name="Group 11"/>
          <p:cNvGrpSpPr/>
          <p:nvPr/>
        </p:nvGrpSpPr>
        <p:grpSpPr>
          <a:xfrm>
            <a:off x="4109775" y="1921548"/>
            <a:ext cx="3180683" cy="1137373"/>
            <a:chOff x="0" y="0"/>
            <a:chExt cx="6138971" cy="2195220"/>
          </a:xfrm>
        </p:grpSpPr>
        <p:sp>
          <p:nvSpPr>
            <p:cNvPr id="12" name="Freeform 12"/>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E3AFE8"/>
            </a:solidFill>
          </p:spPr>
        </p:sp>
      </p:grpSp>
      <p:grpSp>
        <p:nvGrpSpPr>
          <p:cNvPr id="13" name="Group 13"/>
          <p:cNvGrpSpPr/>
          <p:nvPr/>
        </p:nvGrpSpPr>
        <p:grpSpPr>
          <a:xfrm>
            <a:off x="7552800" y="1921548"/>
            <a:ext cx="3180683" cy="1137373"/>
            <a:chOff x="0" y="0"/>
            <a:chExt cx="6138971" cy="2195220"/>
          </a:xfrm>
        </p:grpSpPr>
        <p:sp>
          <p:nvSpPr>
            <p:cNvPr id="14" name="Freeform 14"/>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FFD875"/>
            </a:solidFill>
          </p:spPr>
        </p:sp>
      </p:grpSp>
      <p:grpSp>
        <p:nvGrpSpPr>
          <p:cNvPr id="15" name="Group 15"/>
          <p:cNvGrpSpPr/>
          <p:nvPr/>
        </p:nvGrpSpPr>
        <p:grpSpPr>
          <a:xfrm>
            <a:off x="10995825" y="1921548"/>
            <a:ext cx="3180683" cy="1137373"/>
            <a:chOff x="0" y="0"/>
            <a:chExt cx="6138971" cy="2195220"/>
          </a:xfrm>
        </p:grpSpPr>
        <p:sp>
          <p:nvSpPr>
            <p:cNvPr id="16" name="Freeform 16"/>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E3AFE8"/>
            </a:solidFill>
          </p:spPr>
        </p:sp>
      </p:grpSp>
      <p:grpSp>
        <p:nvGrpSpPr>
          <p:cNvPr id="17" name="Group 17"/>
          <p:cNvGrpSpPr/>
          <p:nvPr/>
        </p:nvGrpSpPr>
        <p:grpSpPr>
          <a:xfrm>
            <a:off x="14438849" y="1921548"/>
            <a:ext cx="3180683" cy="1137373"/>
            <a:chOff x="0" y="0"/>
            <a:chExt cx="6138971" cy="2195220"/>
          </a:xfrm>
        </p:grpSpPr>
        <p:sp>
          <p:nvSpPr>
            <p:cNvPr id="18" name="Freeform 18"/>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A8CBFD"/>
            </a:solidFill>
          </p:spPr>
        </p:sp>
      </p:grpSp>
      <p:sp>
        <p:nvSpPr>
          <p:cNvPr id="19" name="TextBox 19"/>
          <p:cNvSpPr txBox="1"/>
          <p:nvPr/>
        </p:nvSpPr>
        <p:spPr>
          <a:xfrm>
            <a:off x="3494258" y="673482"/>
            <a:ext cx="13979656" cy="1025922"/>
          </a:xfrm>
          <a:prstGeom prst="rect">
            <a:avLst/>
          </a:prstGeom>
        </p:spPr>
        <p:txBody>
          <a:bodyPr lIns="0" tIns="0" rIns="0" bIns="0" rtlCol="0" anchor="t">
            <a:spAutoFit/>
          </a:bodyPr>
          <a:lstStyle/>
          <a:p>
            <a:pPr>
              <a:lnSpc>
                <a:spcPts val="2491"/>
              </a:lnSpc>
            </a:pPr>
            <a:r>
              <a:rPr lang="en-US" sz="2491" dirty="0">
                <a:solidFill>
                  <a:schemeClr val="bg1"/>
                </a:solidFill>
                <a:latin typeface="Now Heavy"/>
              </a:rPr>
              <a:t>L</a:t>
            </a:r>
            <a:r>
              <a:rPr lang="tr-TR" sz="2491" dirty="0">
                <a:solidFill>
                  <a:schemeClr val="bg1"/>
                </a:solidFill>
                <a:latin typeface="Now Heavy"/>
              </a:rPr>
              <a:t>İ</a:t>
            </a:r>
            <a:r>
              <a:rPr lang="en-US" sz="2491" dirty="0">
                <a:solidFill>
                  <a:schemeClr val="bg1"/>
                </a:solidFill>
                <a:latin typeface="Now Heavy"/>
              </a:rPr>
              <a:t>SELERDE B</a:t>
            </a:r>
            <a:r>
              <a:rPr lang="tr-TR" sz="2491" dirty="0">
                <a:solidFill>
                  <a:schemeClr val="bg1"/>
                </a:solidFill>
                <a:latin typeface="Now Heavy"/>
              </a:rPr>
              <a:t>İ</a:t>
            </a:r>
            <a:r>
              <a:rPr lang="en-US" sz="2491" dirty="0">
                <a:solidFill>
                  <a:schemeClr val="bg1"/>
                </a:solidFill>
                <a:latin typeface="Now Heavy"/>
              </a:rPr>
              <a:t>L</a:t>
            </a:r>
            <a:r>
              <a:rPr lang="tr-TR" sz="2491" dirty="0">
                <a:solidFill>
                  <a:schemeClr val="bg1"/>
                </a:solidFill>
                <a:latin typeface="Now Heavy"/>
              </a:rPr>
              <a:t>İ</a:t>
            </a:r>
            <a:r>
              <a:rPr lang="en-US" sz="2491" dirty="0">
                <a:solidFill>
                  <a:schemeClr val="bg1"/>
                </a:solidFill>
                <a:latin typeface="Now Heavy"/>
              </a:rPr>
              <a:t>M UYGULAMALARI PROGRAMI Çalışma Takvimi</a:t>
            </a:r>
          </a:p>
          <a:p>
            <a:pPr>
              <a:lnSpc>
                <a:spcPts val="4890"/>
              </a:lnSpc>
            </a:pPr>
            <a:endParaRPr lang="en-US" sz="2491" dirty="0">
              <a:solidFill>
                <a:srgbClr val="FF614D"/>
              </a:solidFill>
              <a:latin typeface="Now Heavy"/>
            </a:endParaRPr>
          </a:p>
          <a:p>
            <a:pPr>
              <a:lnSpc>
                <a:spcPts val="553"/>
              </a:lnSpc>
            </a:pPr>
            <a:endParaRPr lang="en-US" sz="2491" dirty="0">
              <a:solidFill>
                <a:srgbClr val="FF614D"/>
              </a:solidFill>
              <a:latin typeface="Now Heavy"/>
            </a:endParaRPr>
          </a:p>
        </p:txBody>
      </p:sp>
      <p:sp>
        <p:nvSpPr>
          <p:cNvPr id="20" name="TextBox 20"/>
          <p:cNvSpPr txBox="1"/>
          <p:nvPr/>
        </p:nvSpPr>
        <p:spPr>
          <a:xfrm>
            <a:off x="1039519" y="2149875"/>
            <a:ext cx="2435145" cy="756920"/>
          </a:xfrm>
          <a:prstGeom prst="rect">
            <a:avLst/>
          </a:prstGeom>
        </p:spPr>
        <p:txBody>
          <a:bodyPr lIns="0" tIns="0" rIns="0" bIns="0" rtlCol="0" anchor="t">
            <a:spAutoFit/>
          </a:bodyPr>
          <a:lstStyle/>
          <a:p>
            <a:pPr algn="ctr">
              <a:lnSpc>
                <a:spcPts val="2860"/>
              </a:lnSpc>
            </a:pPr>
            <a:r>
              <a:rPr lang="en-US" sz="2600" dirty="0">
                <a:latin typeface="Now Heavy"/>
              </a:rPr>
              <a:t>EKİM</a:t>
            </a:r>
          </a:p>
          <a:p>
            <a:pPr marL="0" lvl="0" indent="0" algn="ctr">
              <a:lnSpc>
                <a:spcPts val="2860"/>
              </a:lnSpc>
            </a:pPr>
            <a:r>
              <a:rPr lang="en-US" sz="2600" dirty="0">
                <a:latin typeface="Now Heavy"/>
              </a:rPr>
              <a:t>2023</a:t>
            </a:r>
          </a:p>
        </p:txBody>
      </p:sp>
      <p:sp>
        <p:nvSpPr>
          <p:cNvPr id="21" name="TextBox 21"/>
          <p:cNvSpPr txBox="1"/>
          <p:nvPr/>
        </p:nvSpPr>
        <p:spPr>
          <a:xfrm>
            <a:off x="4482544" y="2181783"/>
            <a:ext cx="2435145" cy="693103"/>
          </a:xfrm>
          <a:prstGeom prst="rect">
            <a:avLst/>
          </a:prstGeom>
        </p:spPr>
        <p:txBody>
          <a:bodyPr lIns="0" tIns="0" rIns="0" bIns="0" rtlCol="0" anchor="t">
            <a:spAutoFit/>
          </a:bodyPr>
          <a:lstStyle/>
          <a:p>
            <a:pPr algn="ctr">
              <a:lnSpc>
                <a:spcPts val="2742"/>
              </a:lnSpc>
            </a:pPr>
            <a:r>
              <a:rPr lang="en-US" sz="2492" dirty="0">
                <a:solidFill>
                  <a:sysClr val="windowText" lastClr="000000"/>
                </a:solidFill>
                <a:latin typeface="Now Bold"/>
              </a:rPr>
              <a:t>KASIM</a:t>
            </a:r>
          </a:p>
          <a:p>
            <a:pPr marL="0" lvl="0" indent="0" algn="ctr">
              <a:lnSpc>
                <a:spcPts val="2742"/>
              </a:lnSpc>
            </a:pPr>
            <a:r>
              <a:rPr lang="en-US" sz="2492" dirty="0">
                <a:solidFill>
                  <a:sysClr val="windowText" lastClr="000000"/>
                </a:solidFill>
                <a:latin typeface="Now Bold"/>
              </a:rPr>
              <a:t>2023</a:t>
            </a:r>
          </a:p>
        </p:txBody>
      </p:sp>
      <p:sp>
        <p:nvSpPr>
          <p:cNvPr id="22" name="TextBox 22"/>
          <p:cNvSpPr txBox="1"/>
          <p:nvPr/>
        </p:nvSpPr>
        <p:spPr>
          <a:xfrm>
            <a:off x="7926427" y="2163752"/>
            <a:ext cx="2435145" cy="743793"/>
          </a:xfrm>
          <a:prstGeom prst="rect">
            <a:avLst/>
          </a:prstGeom>
        </p:spPr>
        <p:txBody>
          <a:bodyPr lIns="0" tIns="0" rIns="0" bIns="0" rtlCol="0" anchor="t">
            <a:spAutoFit/>
          </a:bodyPr>
          <a:lstStyle/>
          <a:p>
            <a:pPr algn="ctr">
              <a:lnSpc>
                <a:spcPts val="2860"/>
              </a:lnSpc>
            </a:pPr>
            <a:r>
              <a:rPr lang="en-US" sz="2600" dirty="0">
                <a:solidFill>
                  <a:sysClr val="windowText" lastClr="000000"/>
                </a:solidFill>
                <a:latin typeface="Now Heavy"/>
              </a:rPr>
              <a:t>ARALIK</a:t>
            </a:r>
          </a:p>
          <a:p>
            <a:pPr marL="0" lvl="0" indent="0" algn="ctr">
              <a:lnSpc>
                <a:spcPts val="2860"/>
              </a:lnSpc>
            </a:pPr>
            <a:r>
              <a:rPr lang="en-US" sz="2600" dirty="0">
                <a:solidFill>
                  <a:sysClr val="windowText" lastClr="000000"/>
                </a:solidFill>
                <a:latin typeface="Now Heavy"/>
              </a:rPr>
              <a:t>2023</a:t>
            </a:r>
          </a:p>
        </p:txBody>
      </p:sp>
      <p:sp>
        <p:nvSpPr>
          <p:cNvPr id="23" name="TextBox 23"/>
          <p:cNvSpPr txBox="1"/>
          <p:nvPr/>
        </p:nvSpPr>
        <p:spPr>
          <a:xfrm>
            <a:off x="11371658" y="2173052"/>
            <a:ext cx="2435145" cy="750847"/>
          </a:xfrm>
          <a:prstGeom prst="rect">
            <a:avLst/>
          </a:prstGeom>
        </p:spPr>
        <p:txBody>
          <a:bodyPr lIns="0" tIns="0" rIns="0" bIns="0" rtlCol="0" anchor="t">
            <a:spAutoFit/>
          </a:bodyPr>
          <a:lstStyle/>
          <a:p>
            <a:pPr marL="0" lvl="0" indent="0" algn="ctr">
              <a:lnSpc>
                <a:spcPts val="2860"/>
              </a:lnSpc>
            </a:pPr>
            <a:r>
              <a:rPr lang="en-US" sz="2600" dirty="0">
                <a:solidFill>
                  <a:sysClr val="windowText" lastClr="000000"/>
                </a:solidFill>
                <a:latin typeface="Now Heavy"/>
              </a:rPr>
              <a:t>ARALIK</a:t>
            </a:r>
            <a:r>
              <a:rPr lang="tr-TR" sz="2600" dirty="0">
                <a:solidFill>
                  <a:sysClr val="windowText" lastClr="000000"/>
                </a:solidFill>
                <a:latin typeface="Now Heavy"/>
              </a:rPr>
              <a:t> 2023</a:t>
            </a:r>
            <a:r>
              <a:rPr lang="en-US" sz="2600" dirty="0">
                <a:solidFill>
                  <a:sysClr val="windowText" lastClr="000000"/>
                </a:solidFill>
                <a:latin typeface="Now Heavy"/>
              </a:rPr>
              <a:t>-ŞUBAT 2023</a:t>
            </a:r>
          </a:p>
        </p:txBody>
      </p:sp>
      <p:sp>
        <p:nvSpPr>
          <p:cNvPr id="24" name="TextBox 24"/>
          <p:cNvSpPr txBox="1"/>
          <p:nvPr/>
        </p:nvSpPr>
        <p:spPr>
          <a:xfrm>
            <a:off x="14811618" y="2340680"/>
            <a:ext cx="2435145" cy="378950"/>
          </a:xfrm>
          <a:prstGeom prst="rect">
            <a:avLst/>
          </a:prstGeom>
        </p:spPr>
        <p:txBody>
          <a:bodyPr lIns="0" tIns="0" rIns="0" bIns="0" rtlCol="0" anchor="t">
            <a:spAutoFit/>
          </a:bodyPr>
          <a:lstStyle/>
          <a:p>
            <a:pPr marL="0" lvl="0" indent="0" algn="ctr">
              <a:lnSpc>
                <a:spcPts val="2860"/>
              </a:lnSpc>
            </a:pPr>
            <a:r>
              <a:rPr lang="en-US" sz="2600" dirty="0">
                <a:solidFill>
                  <a:sysClr val="windowText" lastClr="000000"/>
                </a:solidFill>
                <a:latin typeface="Now Bold"/>
              </a:rPr>
              <a:t>ŞUBAT 2024</a:t>
            </a:r>
          </a:p>
        </p:txBody>
      </p:sp>
      <p:sp>
        <p:nvSpPr>
          <p:cNvPr id="25" name="TextBox 25"/>
          <p:cNvSpPr txBox="1"/>
          <p:nvPr/>
        </p:nvSpPr>
        <p:spPr>
          <a:xfrm>
            <a:off x="787274" y="3420871"/>
            <a:ext cx="3003818" cy="1444625"/>
          </a:xfrm>
          <a:prstGeom prst="rect">
            <a:avLst/>
          </a:prstGeom>
        </p:spPr>
        <p:txBody>
          <a:bodyPr lIns="0" tIns="0" rIns="0" bIns="0" rtlCol="0" anchor="t">
            <a:spAutoFit/>
          </a:bodyPr>
          <a:lstStyle/>
          <a:p>
            <a:pPr>
              <a:lnSpc>
                <a:spcPts val="2799"/>
              </a:lnSpc>
            </a:pPr>
            <a:r>
              <a:rPr lang="en-US" sz="1999" b="1" dirty="0">
                <a:solidFill>
                  <a:srgbClr val="000000"/>
                </a:solidFill>
                <a:latin typeface="Calibri (MS)"/>
              </a:rPr>
              <a:t>1.</a:t>
            </a:r>
            <a:r>
              <a:rPr lang="tr-TR" sz="1999" b="1" dirty="0">
                <a:solidFill>
                  <a:srgbClr val="000000"/>
                </a:solidFill>
                <a:latin typeface="Calibri (MS)"/>
              </a:rPr>
              <a:t> </a:t>
            </a:r>
            <a:r>
              <a:rPr lang="en-US" sz="1999" dirty="0">
                <a:solidFill>
                  <a:srgbClr val="000000"/>
                </a:solidFill>
                <a:latin typeface="Calibri (MS)"/>
              </a:rPr>
              <a:t>Liselerde Bilim Uygulamaları Programı Uygulama Kılavuzunun il, ilçe ve okullara duyurulması.</a:t>
            </a:r>
          </a:p>
        </p:txBody>
      </p:sp>
      <p:sp>
        <p:nvSpPr>
          <p:cNvPr id="26" name="TextBox 26"/>
          <p:cNvSpPr txBox="1"/>
          <p:nvPr/>
        </p:nvSpPr>
        <p:spPr>
          <a:xfrm>
            <a:off x="4187459" y="3085465"/>
            <a:ext cx="3074614" cy="7201535"/>
          </a:xfrm>
          <a:prstGeom prst="rect">
            <a:avLst/>
          </a:prstGeom>
        </p:spPr>
        <p:txBody>
          <a:bodyPr lIns="0" tIns="0" rIns="0" bIns="0" rtlCol="0" anchor="t">
            <a:spAutoFit/>
          </a:bodyPr>
          <a:lstStyle/>
          <a:p>
            <a:pPr>
              <a:lnSpc>
                <a:spcPts val="2729"/>
              </a:lnSpc>
            </a:pPr>
            <a:r>
              <a:rPr lang="en-US" sz="1949" b="1" dirty="0">
                <a:solidFill>
                  <a:srgbClr val="000000"/>
                </a:solidFill>
                <a:latin typeface="Calibri (MS)"/>
              </a:rPr>
              <a:t>2. </a:t>
            </a:r>
            <a:r>
              <a:rPr lang="tr-TR" sz="1949" dirty="0">
                <a:solidFill>
                  <a:srgbClr val="000000"/>
                </a:solidFill>
                <a:latin typeface="Calibri (MS)"/>
              </a:rPr>
              <a:t> </a:t>
            </a:r>
            <a:r>
              <a:rPr lang="en-US" sz="1949" dirty="0">
                <a:solidFill>
                  <a:srgbClr val="000000"/>
                </a:solidFill>
                <a:latin typeface="Calibri (MS)"/>
              </a:rPr>
              <a:t>İl yürütme kurulunun</a:t>
            </a:r>
            <a:r>
              <a:rPr lang="en-US" sz="1949" b="1" dirty="0">
                <a:solidFill>
                  <a:srgbClr val="000000"/>
                </a:solidFill>
                <a:latin typeface="Calibri (MS)"/>
              </a:rPr>
              <a:t> </a:t>
            </a:r>
            <a:r>
              <a:rPr lang="en-US" sz="1949" dirty="0">
                <a:solidFill>
                  <a:srgbClr val="000000"/>
                </a:solidFill>
                <a:latin typeface="Calibri (MS)"/>
              </a:rPr>
              <a:t>oluşturulması</a:t>
            </a:r>
          </a:p>
          <a:p>
            <a:pPr>
              <a:lnSpc>
                <a:spcPts val="2729"/>
              </a:lnSpc>
            </a:pPr>
            <a:r>
              <a:rPr lang="en-US" sz="1949" b="1" dirty="0">
                <a:solidFill>
                  <a:srgbClr val="000000"/>
                </a:solidFill>
                <a:latin typeface="Calibri (MS)"/>
              </a:rPr>
              <a:t>3.</a:t>
            </a:r>
            <a:r>
              <a:rPr lang="tr-TR" sz="1949" b="1" dirty="0">
                <a:solidFill>
                  <a:srgbClr val="000000"/>
                </a:solidFill>
                <a:latin typeface="Calibri (MS)"/>
              </a:rPr>
              <a:t> </a:t>
            </a:r>
            <a:r>
              <a:rPr lang="en-US" sz="1949" dirty="0">
                <a:solidFill>
                  <a:srgbClr val="000000"/>
                </a:solidFill>
                <a:latin typeface="Calibri (MS)"/>
              </a:rPr>
              <a:t>İl yürütme kurulunca proje paydaşı okulların katılımıyla bilgilendirme toplantısının (yüz yüze/çevrim içi) yapılması</a:t>
            </a:r>
          </a:p>
          <a:p>
            <a:pPr>
              <a:lnSpc>
                <a:spcPts val="2729"/>
              </a:lnSpc>
            </a:pPr>
            <a:r>
              <a:rPr lang="en-US" sz="1949" b="1" dirty="0">
                <a:solidFill>
                  <a:srgbClr val="000000"/>
                </a:solidFill>
                <a:latin typeface="Calibri (MS)"/>
              </a:rPr>
              <a:t>4.</a:t>
            </a:r>
            <a:r>
              <a:rPr lang="tr-TR" sz="1949" b="1" dirty="0">
                <a:solidFill>
                  <a:srgbClr val="000000"/>
                </a:solidFill>
                <a:latin typeface="Calibri (MS)"/>
              </a:rPr>
              <a:t> </a:t>
            </a:r>
            <a:r>
              <a:rPr lang="en-US" sz="1949" dirty="0">
                <a:solidFill>
                  <a:srgbClr val="000000"/>
                </a:solidFill>
                <a:latin typeface="Calibri (MS)"/>
              </a:rPr>
              <a:t>İl millî eğitim müdürlüklerince il geneli bilimsel toplantıları yürütecek koordinatör okulların belirlenmesi</a:t>
            </a:r>
          </a:p>
          <a:p>
            <a:pPr>
              <a:lnSpc>
                <a:spcPts val="2729"/>
              </a:lnSpc>
            </a:pPr>
            <a:r>
              <a:rPr lang="en-US" sz="1949" b="1" dirty="0">
                <a:solidFill>
                  <a:srgbClr val="000000"/>
                </a:solidFill>
                <a:latin typeface="Calibri (MS)"/>
              </a:rPr>
              <a:t>5.</a:t>
            </a:r>
            <a:r>
              <a:rPr lang="tr-TR" sz="1949" b="1" dirty="0">
                <a:solidFill>
                  <a:srgbClr val="000000"/>
                </a:solidFill>
                <a:latin typeface="Calibri (MS)"/>
              </a:rPr>
              <a:t> </a:t>
            </a:r>
            <a:r>
              <a:rPr lang="en-US" sz="1949" dirty="0">
                <a:solidFill>
                  <a:srgbClr val="000000"/>
                </a:solidFill>
                <a:latin typeface="Calibri (MS)"/>
              </a:rPr>
              <a:t>Liselerde Bilim Uygulamaları Programı okul yürütme kurulunun oluşturulması ve öğrenci gruplarının belirlenmesi</a:t>
            </a:r>
          </a:p>
          <a:p>
            <a:pPr>
              <a:lnSpc>
                <a:spcPts val="2729"/>
              </a:lnSpc>
            </a:pPr>
            <a:r>
              <a:rPr lang="en-US" sz="1949" b="1" dirty="0">
                <a:solidFill>
                  <a:srgbClr val="000000"/>
                </a:solidFill>
                <a:latin typeface="Calibri (MS)"/>
              </a:rPr>
              <a:t>6.</a:t>
            </a:r>
            <a:r>
              <a:rPr lang="tr-TR" sz="1949" b="1" dirty="0">
                <a:solidFill>
                  <a:srgbClr val="000000"/>
                </a:solidFill>
                <a:latin typeface="Calibri (MS)"/>
              </a:rPr>
              <a:t> </a:t>
            </a:r>
            <a:r>
              <a:rPr lang="en-US" sz="1949" dirty="0">
                <a:solidFill>
                  <a:srgbClr val="000000"/>
                </a:solidFill>
                <a:latin typeface="Calibri (MS)"/>
              </a:rPr>
              <a:t>Okul yürütme kurulunca toplantı türü, konusu ile çalışma programının belirlenmesi</a:t>
            </a:r>
          </a:p>
          <a:p>
            <a:pPr>
              <a:lnSpc>
                <a:spcPts val="2450"/>
              </a:lnSpc>
            </a:pPr>
            <a:endParaRPr lang="en-US" sz="1949" dirty="0">
              <a:solidFill>
                <a:srgbClr val="000000"/>
              </a:solidFill>
              <a:latin typeface="Calibri (MS)"/>
            </a:endParaRPr>
          </a:p>
        </p:txBody>
      </p:sp>
      <p:sp>
        <p:nvSpPr>
          <p:cNvPr id="27" name="TextBox 27"/>
          <p:cNvSpPr txBox="1"/>
          <p:nvPr/>
        </p:nvSpPr>
        <p:spPr>
          <a:xfrm>
            <a:off x="7708337" y="3191510"/>
            <a:ext cx="3317592" cy="7311745"/>
          </a:xfrm>
          <a:prstGeom prst="rect">
            <a:avLst/>
          </a:prstGeom>
        </p:spPr>
        <p:txBody>
          <a:bodyPr wrap="square" lIns="0" tIns="0" rIns="0" bIns="0" rtlCol="0" anchor="t">
            <a:spAutoFit/>
          </a:bodyPr>
          <a:lstStyle/>
          <a:p>
            <a:pPr>
              <a:lnSpc>
                <a:spcPts val="2869"/>
              </a:lnSpc>
            </a:pPr>
            <a:r>
              <a:rPr lang="en-US" sz="2049" b="1" dirty="0">
                <a:solidFill>
                  <a:srgbClr val="000000"/>
                </a:solidFill>
                <a:latin typeface="Calibri (MS)"/>
              </a:rPr>
              <a:t>7.</a:t>
            </a:r>
            <a:r>
              <a:rPr lang="tr-TR" sz="2049" b="1" dirty="0">
                <a:solidFill>
                  <a:srgbClr val="000000"/>
                </a:solidFill>
                <a:latin typeface="Calibri (MS)"/>
              </a:rPr>
              <a:t> </a:t>
            </a:r>
            <a:r>
              <a:rPr lang="en-US" sz="2049" dirty="0">
                <a:solidFill>
                  <a:srgbClr val="000000"/>
                </a:solidFill>
                <a:latin typeface="Calibri (MS)"/>
              </a:rPr>
              <a:t>İl millî eğitim müdürlüklerince il geneli bilimsel toplantı türlerinin, toplantı konularının ve t</a:t>
            </a:r>
            <a:r>
              <a:rPr lang="en-US" sz="2049" b="1" dirty="0">
                <a:solidFill>
                  <a:srgbClr val="000000"/>
                </a:solidFill>
                <a:latin typeface="Calibri (MS)"/>
              </a:rPr>
              <a:t>o</a:t>
            </a:r>
            <a:r>
              <a:rPr lang="en-US" sz="2049" dirty="0">
                <a:solidFill>
                  <a:srgbClr val="000000"/>
                </a:solidFill>
                <a:latin typeface="Calibri (MS)"/>
              </a:rPr>
              <a:t>plantı tarihlerinin belirlenmesi</a:t>
            </a:r>
          </a:p>
          <a:p>
            <a:pPr>
              <a:lnSpc>
                <a:spcPts val="2869"/>
              </a:lnSpc>
            </a:pPr>
            <a:r>
              <a:rPr lang="en-US" sz="2049" b="1" dirty="0">
                <a:solidFill>
                  <a:srgbClr val="000000"/>
                </a:solidFill>
                <a:latin typeface="Calibri (MS)"/>
              </a:rPr>
              <a:t>8.</a:t>
            </a:r>
            <a:r>
              <a:rPr lang="tr-TR" sz="2049" b="1" dirty="0">
                <a:solidFill>
                  <a:srgbClr val="000000"/>
                </a:solidFill>
                <a:latin typeface="Calibri (MS)"/>
              </a:rPr>
              <a:t> </a:t>
            </a:r>
            <a:r>
              <a:rPr lang="en-US" sz="2049" dirty="0">
                <a:solidFill>
                  <a:srgbClr val="000000"/>
                </a:solidFill>
                <a:latin typeface="Calibri (MS)"/>
              </a:rPr>
              <a:t>İl millî eğitim müdürlüklerince il geneli belirlenen koordinatör okulların, bilimsel toplantı türlerinin, toplantı konularının ve toplantı tarihlerinin listesini Genel Müdürlüğümüz e-</a:t>
            </a:r>
            <a:r>
              <a:rPr lang="en-US" sz="2049" dirty="0" err="1">
                <a:solidFill>
                  <a:srgbClr val="000000"/>
                </a:solidFill>
                <a:latin typeface="Calibri (MS)"/>
              </a:rPr>
              <a:t>posta</a:t>
            </a:r>
            <a:r>
              <a:rPr lang="en-US" sz="2049" dirty="0">
                <a:solidFill>
                  <a:srgbClr val="000000"/>
                </a:solidFill>
                <a:latin typeface="Calibri (MS)"/>
              </a:rPr>
              <a:t> adresine iletilmesi</a:t>
            </a:r>
            <a:endParaRPr lang="tr-TR" sz="2049" dirty="0">
              <a:solidFill>
                <a:srgbClr val="000000"/>
              </a:solidFill>
              <a:latin typeface="Calibri (MS)"/>
            </a:endParaRPr>
          </a:p>
          <a:p>
            <a:pPr>
              <a:lnSpc>
                <a:spcPts val="2869"/>
              </a:lnSpc>
            </a:pPr>
            <a:r>
              <a:rPr lang="tr-TR" sz="2049" b="1" dirty="0">
                <a:solidFill>
                  <a:srgbClr val="000000"/>
                </a:solidFill>
                <a:latin typeface="Calibri (MS)"/>
              </a:rPr>
              <a:t>9. </a:t>
            </a:r>
            <a:r>
              <a:rPr lang="tr-TR" sz="2049" dirty="0">
                <a:solidFill>
                  <a:srgbClr val="000000"/>
                </a:solidFill>
                <a:latin typeface="Calibri (MS)"/>
              </a:rPr>
              <a:t>Okul içi Liselerde Bilim Uygulamaları için bilimsel araştırma usul ve yöntemleri ile ilgili olarak eğitimlerin verilmesi</a:t>
            </a:r>
            <a:endParaRPr lang="en-US" sz="2049" dirty="0">
              <a:solidFill>
                <a:srgbClr val="000000"/>
              </a:solidFill>
              <a:latin typeface="Calibri (MS)"/>
            </a:endParaRPr>
          </a:p>
          <a:p>
            <a:pPr>
              <a:lnSpc>
                <a:spcPts val="2449"/>
              </a:lnSpc>
            </a:pPr>
            <a:endParaRPr lang="en-US" sz="2049" dirty="0">
              <a:solidFill>
                <a:srgbClr val="000000"/>
              </a:solidFill>
              <a:latin typeface="Calibri (MS)"/>
            </a:endParaRPr>
          </a:p>
          <a:p>
            <a:pPr>
              <a:lnSpc>
                <a:spcPts val="2450"/>
              </a:lnSpc>
            </a:pPr>
            <a:endParaRPr lang="en-US" sz="2049" dirty="0">
              <a:solidFill>
                <a:srgbClr val="000000"/>
              </a:solidFill>
              <a:latin typeface="Calibri (MS)"/>
            </a:endParaRPr>
          </a:p>
        </p:txBody>
      </p:sp>
      <p:sp>
        <p:nvSpPr>
          <p:cNvPr id="28" name="TextBox 28"/>
          <p:cNvSpPr txBox="1"/>
          <p:nvPr/>
        </p:nvSpPr>
        <p:spPr>
          <a:xfrm>
            <a:off x="11176800" y="3211321"/>
            <a:ext cx="2815785" cy="1723390"/>
          </a:xfrm>
          <a:prstGeom prst="rect">
            <a:avLst/>
          </a:prstGeom>
        </p:spPr>
        <p:txBody>
          <a:bodyPr lIns="0" tIns="0" rIns="0" bIns="0" rtlCol="0" anchor="t">
            <a:spAutoFit/>
          </a:bodyPr>
          <a:lstStyle/>
          <a:p>
            <a:pPr>
              <a:lnSpc>
                <a:spcPts val="2869"/>
              </a:lnSpc>
            </a:pPr>
            <a:r>
              <a:rPr lang="en-US" sz="2049" b="1" dirty="0">
                <a:solidFill>
                  <a:srgbClr val="000000"/>
                </a:solidFill>
                <a:latin typeface="Calibri (MS)"/>
              </a:rPr>
              <a:t>10. </a:t>
            </a:r>
            <a:r>
              <a:rPr lang="en-US" sz="2049" dirty="0">
                <a:solidFill>
                  <a:srgbClr val="000000"/>
                </a:solidFill>
                <a:latin typeface="Calibri (MS)"/>
              </a:rPr>
              <a:t>Okul içi bilimsel </a:t>
            </a:r>
          </a:p>
          <a:p>
            <a:pPr>
              <a:lnSpc>
                <a:spcPts val="2869"/>
              </a:lnSpc>
            </a:pPr>
            <a:r>
              <a:rPr lang="en-US" sz="2049" dirty="0">
                <a:solidFill>
                  <a:srgbClr val="000000"/>
                </a:solidFill>
                <a:latin typeface="Calibri (MS)"/>
              </a:rPr>
              <a:t>toplantıların gerçekleştirilmesi</a:t>
            </a:r>
          </a:p>
          <a:p>
            <a:pPr>
              <a:lnSpc>
                <a:spcPts val="2449"/>
              </a:lnSpc>
            </a:pPr>
            <a:endParaRPr lang="en-US" sz="2049" dirty="0">
              <a:solidFill>
                <a:srgbClr val="000000"/>
              </a:solidFill>
              <a:latin typeface="Calibri (MS)"/>
            </a:endParaRPr>
          </a:p>
          <a:p>
            <a:pPr>
              <a:lnSpc>
                <a:spcPts val="2450"/>
              </a:lnSpc>
            </a:pPr>
            <a:endParaRPr lang="en-US" sz="2049" dirty="0">
              <a:solidFill>
                <a:srgbClr val="000000"/>
              </a:solidFill>
              <a:latin typeface="Calibri (MS)"/>
            </a:endParaRPr>
          </a:p>
        </p:txBody>
      </p:sp>
      <p:sp>
        <p:nvSpPr>
          <p:cNvPr id="29" name="TextBox 29"/>
          <p:cNvSpPr txBox="1"/>
          <p:nvPr/>
        </p:nvSpPr>
        <p:spPr>
          <a:xfrm>
            <a:off x="14617722" y="3211321"/>
            <a:ext cx="2815785" cy="2913105"/>
          </a:xfrm>
          <a:prstGeom prst="rect">
            <a:avLst/>
          </a:prstGeom>
        </p:spPr>
        <p:txBody>
          <a:bodyPr lIns="0" tIns="0" rIns="0" bIns="0" rtlCol="0" anchor="t">
            <a:spAutoFit/>
          </a:bodyPr>
          <a:lstStyle/>
          <a:p>
            <a:pPr>
              <a:lnSpc>
                <a:spcPts val="2869"/>
              </a:lnSpc>
            </a:pPr>
            <a:r>
              <a:rPr lang="en-US" sz="2049" b="1" dirty="0">
                <a:solidFill>
                  <a:srgbClr val="000000"/>
                </a:solidFill>
                <a:latin typeface="Calibri (MS)"/>
              </a:rPr>
              <a:t>11.</a:t>
            </a:r>
            <a:r>
              <a:rPr lang="tr-TR" sz="2049" b="1" dirty="0">
                <a:solidFill>
                  <a:srgbClr val="000000"/>
                </a:solidFill>
                <a:latin typeface="Calibri (MS)"/>
              </a:rPr>
              <a:t> </a:t>
            </a:r>
            <a:r>
              <a:rPr lang="en-US" sz="2049" dirty="0">
                <a:solidFill>
                  <a:srgbClr val="000000"/>
                </a:solidFill>
                <a:latin typeface="Calibri (MS)"/>
              </a:rPr>
              <a:t>İl geneli bilimsel toplantılara katılacak okulların okul, öğrenci ve katılım bilgilerinin okul müdürlüklerince koordinatör okullara iletilmesi</a:t>
            </a:r>
          </a:p>
          <a:p>
            <a:pPr>
              <a:lnSpc>
                <a:spcPts val="2450"/>
              </a:lnSpc>
            </a:pPr>
            <a:endParaRPr lang="en-US" sz="2049" dirty="0">
              <a:solidFill>
                <a:srgbClr val="000000"/>
              </a:solidFill>
              <a:latin typeface="Calibri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4"/>
        </a:solidFill>
        <a:effectLst/>
      </p:bgPr>
    </p:bg>
    <p:spTree>
      <p:nvGrpSpPr>
        <p:cNvPr id="1" name=""/>
        <p:cNvGrpSpPr/>
        <p:nvPr/>
      </p:nvGrpSpPr>
      <p:grpSpPr>
        <a:xfrm>
          <a:off x="0" y="0"/>
          <a:ext cx="0" cy="0"/>
          <a:chOff x="0" y="0"/>
          <a:chExt cx="0" cy="0"/>
        </a:xfrm>
      </p:grpSpPr>
      <p:sp>
        <p:nvSpPr>
          <p:cNvPr id="2" name="AutoShape 2"/>
          <p:cNvSpPr/>
          <p:nvPr/>
        </p:nvSpPr>
        <p:spPr>
          <a:xfrm>
            <a:off x="4105417" y="2874886"/>
            <a:ext cx="3180683" cy="1851290"/>
          </a:xfrm>
          <a:prstGeom prst="rect">
            <a:avLst/>
          </a:prstGeom>
          <a:solidFill>
            <a:srgbClr val="A8CBFD">
              <a:alpha val="24706"/>
            </a:srgbClr>
          </a:solidFill>
        </p:spPr>
      </p:sp>
      <p:sp>
        <p:nvSpPr>
          <p:cNvPr id="3" name="AutoShape 3"/>
          <p:cNvSpPr/>
          <p:nvPr/>
        </p:nvSpPr>
        <p:spPr>
          <a:xfrm>
            <a:off x="671917" y="2786638"/>
            <a:ext cx="3180683" cy="5714868"/>
          </a:xfrm>
          <a:prstGeom prst="rect">
            <a:avLst/>
          </a:prstGeom>
          <a:solidFill>
            <a:srgbClr val="E3AFE8">
              <a:alpha val="24706"/>
            </a:srgbClr>
          </a:solidFill>
        </p:spPr>
      </p:sp>
      <p:sp>
        <p:nvSpPr>
          <p:cNvPr id="4" name="AutoShape 4"/>
          <p:cNvSpPr/>
          <p:nvPr/>
        </p:nvSpPr>
        <p:spPr>
          <a:xfrm>
            <a:off x="7602099" y="2906795"/>
            <a:ext cx="3180683" cy="1819382"/>
          </a:xfrm>
          <a:prstGeom prst="rect">
            <a:avLst/>
          </a:prstGeom>
          <a:solidFill>
            <a:srgbClr val="FFD97A">
              <a:alpha val="24706"/>
            </a:srgbClr>
          </a:solidFill>
        </p:spPr>
      </p:sp>
      <p:sp>
        <p:nvSpPr>
          <p:cNvPr id="5" name="AutoShape 5"/>
          <p:cNvSpPr/>
          <p:nvPr/>
        </p:nvSpPr>
        <p:spPr>
          <a:xfrm>
            <a:off x="10998889" y="2708507"/>
            <a:ext cx="3180683" cy="3951167"/>
          </a:xfrm>
          <a:prstGeom prst="rect">
            <a:avLst/>
          </a:prstGeom>
          <a:solidFill>
            <a:srgbClr val="E3AFE8">
              <a:alpha val="24706"/>
            </a:srgbClr>
          </a:solidFill>
        </p:spPr>
      </p:sp>
      <p:sp>
        <p:nvSpPr>
          <p:cNvPr id="6" name="AutoShape 6"/>
          <p:cNvSpPr/>
          <p:nvPr/>
        </p:nvSpPr>
        <p:spPr>
          <a:xfrm>
            <a:off x="14438849" y="2490235"/>
            <a:ext cx="3180683" cy="3772770"/>
          </a:xfrm>
          <a:prstGeom prst="rect">
            <a:avLst/>
          </a:prstGeom>
          <a:solidFill>
            <a:srgbClr val="A8CBFD">
              <a:alpha val="24706"/>
            </a:srgbClr>
          </a:solidFill>
        </p:spPr>
      </p:sp>
      <p:grpSp>
        <p:nvGrpSpPr>
          <p:cNvPr id="7" name="Group 7"/>
          <p:cNvGrpSpPr/>
          <p:nvPr/>
        </p:nvGrpSpPr>
        <p:grpSpPr>
          <a:xfrm>
            <a:off x="716049" y="1921547"/>
            <a:ext cx="3180683" cy="1137373"/>
            <a:chOff x="0" y="0"/>
            <a:chExt cx="6138971" cy="2195220"/>
          </a:xfrm>
        </p:grpSpPr>
        <p:sp>
          <p:nvSpPr>
            <p:cNvPr id="8" name="Freeform 8"/>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A8CBFD"/>
            </a:solidFill>
          </p:spPr>
        </p:sp>
      </p:grpSp>
      <p:grpSp>
        <p:nvGrpSpPr>
          <p:cNvPr id="9" name="Group 9"/>
          <p:cNvGrpSpPr/>
          <p:nvPr/>
        </p:nvGrpSpPr>
        <p:grpSpPr>
          <a:xfrm>
            <a:off x="613320" y="705518"/>
            <a:ext cx="17158242" cy="771612"/>
            <a:chOff x="0" y="0"/>
            <a:chExt cx="48814854" cy="2195220"/>
          </a:xfrm>
          <a:solidFill>
            <a:schemeClr val="accent1"/>
          </a:solidFill>
        </p:grpSpPr>
        <p:sp>
          <p:nvSpPr>
            <p:cNvPr id="10" name="Freeform 10"/>
            <p:cNvSpPr/>
            <p:nvPr/>
          </p:nvSpPr>
          <p:spPr>
            <a:xfrm>
              <a:off x="0" y="0"/>
              <a:ext cx="48814853" cy="2195219"/>
            </a:xfrm>
            <a:custGeom>
              <a:avLst/>
              <a:gdLst/>
              <a:ahLst/>
              <a:cxnLst/>
              <a:rect l="l" t="t" r="r" b="b"/>
              <a:pathLst>
                <a:path w="48814853" h="2195219">
                  <a:moveTo>
                    <a:pt x="48814853" y="1097610"/>
                  </a:moveTo>
                  <a:cubicBezTo>
                    <a:pt x="48814853" y="1766722"/>
                    <a:pt x="48386482" y="2195219"/>
                    <a:pt x="47857910" y="2195219"/>
                  </a:cubicBezTo>
                  <a:lnTo>
                    <a:pt x="956945" y="2195219"/>
                  </a:lnTo>
                  <a:cubicBezTo>
                    <a:pt x="428371" y="2195219"/>
                    <a:pt x="0" y="1766722"/>
                    <a:pt x="0" y="1097610"/>
                  </a:cubicBezTo>
                  <a:cubicBezTo>
                    <a:pt x="0" y="428371"/>
                    <a:pt x="428371" y="0"/>
                    <a:pt x="956945" y="0"/>
                  </a:cubicBezTo>
                  <a:lnTo>
                    <a:pt x="47857910" y="0"/>
                  </a:lnTo>
                  <a:cubicBezTo>
                    <a:pt x="48386355" y="0"/>
                    <a:pt x="48814853" y="428371"/>
                    <a:pt x="48814853" y="1097610"/>
                  </a:cubicBezTo>
                  <a:close/>
                </a:path>
              </a:pathLst>
            </a:custGeom>
            <a:grpFill/>
          </p:spPr>
        </p:sp>
      </p:grpSp>
      <p:grpSp>
        <p:nvGrpSpPr>
          <p:cNvPr id="11" name="Group 11"/>
          <p:cNvGrpSpPr/>
          <p:nvPr/>
        </p:nvGrpSpPr>
        <p:grpSpPr>
          <a:xfrm>
            <a:off x="4109775" y="1921548"/>
            <a:ext cx="3180683" cy="1137373"/>
            <a:chOff x="0" y="0"/>
            <a:chExt cx="6138971" cy="2195220"/>
          </a:xfrm>
        </p:grpSpPr>
        <p:sp>
          <p:nvSpPr>
            <p:cNvPr id="12" name="Freeform 12"/>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E3AFE8"/>
            </a:solidFill>
          </p:spPr>
        </p:sp>
      </p:grpSp>
      <p:grpSp>
        <p:nvGrpSpPr>
          <p:cNvPr id="13" name="Group 13"/>
          <p:cNvGrpSpPr/>
          <p:nvPr/>
        </p:nvGrpSpPr>
        <p:grpSpPr>
          <a:xfrm>
            <a:off x="7552800" y="1921548"/>
            <a:ext cx="3180683" cy="1137373"/>
            <a:chOff x="0" y="0"/>
            <a:chExt cx="6138971" cy="2195220"/>
          </a:xfrm>
        </p:grpSpPr>
        <p:sp>
          <p:nvSpPr>
            <p:cNvPr id="14" name="Freeform 14"/>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FFD875"/>
            </a:solidFill>
          </p:spPr>
        </p:sp>
      </p:grpSp>
      <p:grpSp>
        <p:nvGrpSpPr>
          <p:cNvPr id="15" name="Group 15"/>
          <p:cNvGrpSpPr/>
          <p:nvPr/>
        </p:nvGrpSpPr>
        <p:grpSpPr>
          <a:xfrm>
            <a:off x="10995825" y="1921548"/>
            <a:ext cx="3180683" cy="1137373"/>
            <a:chOff x="0" y="0"/>
            <a:chExt cx="6138971" cy="2195220"/>
          </a:xfrm>
        </p:grpSpPr>
        <p:sp>
          <p:nvSpPr>
            <p:cNvPr id="16" name="Freeform 16"/>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E3AFE8"/>
            </a:solidFill>
          </p:spPr>
        </p:sp>
      </p:grpSp>
      <p:grpSp>
        <p:nvGrpSpPr>
          <p:cNvPr id="17" name="Group 17"/>
          <p:cNvGrpSpPr/>
          <p:nvPr/>
        </p:nvGrpSpPr>
        <p:grpSpPr>
          <a:xfrm>
            <a:off x="14438849" y="1921548"/>
            <a:ext cx="3180683" cy="1137373"/>
            <a:chOff x="0" y="0"/>
            <a:chExt cx="6138971" cy="2195220"/>
          </a:xfrm>
        </p:grpSpPr>
        <p:sp>
          <p:nvSpPr>
            <p:cNvPr id="18" name="Freeform 18"/>
            <p:cNvSpPr/>
            <p:nvPr/>
          </p:nvSpPr>
          <p:spPr>
            <a:xfrm>
              <a:off x="0" y="0"/>
              <a:ext cx="6138971" cy="2195219"/>
            </a:xfrm>
            <a:custGeom>
              <a:avLst/>
              <a:gdLst/>
              <a:ahLst/>
              <a:cxnLst/>
              <a:rect l="l" t="t" r="r" b="b"/>
              <a:pathLst>
                <a:path w="6138971" h="2195219">
                  <a:moveTo>
                    <a:pt x="6138971" y="1097610"/>
                  </a:moveTo>
                  <a:cubicBezTo>
                    <a:pt x="6138971" y="1766722"/>
                    <a:pt x="5710600" y="2195219"/>
                    <a:pt x="5182026" y="2195219"/>
                  </a:cubicBezTo>
                  <a:lnTo>
                    <a:pt x="956945" y="2195219"/>
                  </a:lnTo>
                  <a:cubicBezTo>
                    <a:pt x="428371" y="2195219"/>
                    <a:pt x="0" y="1766722"/>
                    <a:pt x="0" y="1097610"/>
                  </a:cubicBezTo>
                  <a:cubicBezTo>
                    <a:pt x="0" y="428371"/>
                    <a:pt x="428371" y="0"/>
                    <a:pt x="956945" y="0"/>
                  </a:cubicBezTo>
                  <a:lnTo>
                    <a:pt x="5182026" y="0"/>
                  </a:lnTo>
                  <a:cubicBezTo>
                    <a:pt x="5710474" y="0"/>
                    <a:pt x="6138971" y="428371"/>
                    <a:pt x="6138971" y="1097610"/>
                  </a:cubicBezTo>
                  <a:close/>
                </a:path>
              </a:pathLst>
            </a:custGeom>
            <a:solidFill>
              <a:srgbClr val="A8CBFD"/>
            </a:solidFill>
          </p:spPr>
        </p:sp>
      </p:grpSp>
      <p:sp>
        <p:nvSpPr>
          <p:cNvPr id="19" name="TextBox 19"/>
          <p:cNvSpPr txBox="1"/>
          <p:nvPr/>
        </p:nvSpPr>
        <p:spPr>
          <a:xfrm>
            <a:off x="3474664" y="934129"/>
            <a:ext cx="13979656" cy="1346522"/>
          </a:xfrm>
          <a:prstGeom prst="rect">
            <a:avLst/>
          </a:prstGeom>
        </p:spPr>
        <p:txBody>
          <a:bodyPr lIns="0" tIns="0" rIns="0" bIns="0" rtlCol="0" anchor="t">
            <a:spAutoFit/>
          </a:bodyPr>
          <a:lstStyle/>
          <a:p>
            <a:pPr>
              <a:lnSpc>
                <a:spcPts val="2491"/>
              </a:lnSpc>
            </a:pPr>
            <a:r>
              <a:rPr lang="en-US" sz="2491" dirty="0">
                <a:solidFill>
                  <a:schemeClr val="bg1"/>
                </a:solidFill>
                <a:latin typeface="Now Heavy"/>
              </a:rPr>
              <a:t>L</a:t>
            </a:r>
            <a:r>
              <a:rPr lang="tr-TR" sz="2491" dirty="0">
                <a:solidFill>
                  <a:schemeClr val="bg1"/>
                </a:solidFill>
                <a:latin typeface="Now Heavy"/>
              </a:rPr>
              <a:t>İ</a:t>
            </a:r>
            <a:r>
              <a:rPr lang="en-US" sz="2491" dirty="0">
                <a:solidFill>
                  <a:schemeClr val="bg1"/>
                </a:solidFill>
                <a:latin typeface="Now Heavy"/>
              </a:rPr>
              <a:t>SELERDE B</a:t>
            </a:r>
            <a:r>
              <a:rPr lang="tr-TR" sz="2491" dirty="0">
                <a:solidFill>
                  <a:schemeClr val="bg1"/>
                </a:solidFill>
                <a:latin typeface="Now Heavy"/>
              </a:rPr>
              <a:t>İ</a:t>
            </a:r>
            <a:r>
              <a:rPr lang="en-US" sz="2491" dirty="0">
                <a:solidFill>
                  <a:schemeClr val="bg1"/>
                </a:solidFill>
                <a:latin typeface="Now Heavy"/>
              </a:rPr>
              <a:t>L</a:t>
            </a:r>
            <a:r>
              <a:rPr lang="tr-TR" sz="2491" dirty="0">
                <a:solidFill>
                  <a:schemeClr val="bg1"/>
                </a:solidFill>
                <a:latin typeface="Now Heavy"/>
              </a:rPr>
              <a:t>İ</a:t>
            </a:r>
            <a:r>
              <a:rPr lang="en-US" sz="2491" dirty="0">
                <a:solidFill>
                  <a:schemeClr val="bg1"/>
                </a:solidFill>
                <a:latin typeface="Now Heavy"/>
              </a:rPr>
              <a:t>M UYGULAMALARI PROGRAMI Çalışma Takvimi</a:t>
            </a:r>
          </a:p>
          <a:p>
            <a:pPr>
              <a:lnSpc>
                <a:spcPts val="2491"/>
              </a:lnSpc>
            </a:pPr>
            <a:endParaRPr lang="en-US" sz="2491" dirty="0">
              <a:solidFill>
                <a:srgbClr val="FF614D"/>
              </a:solidFill>
              <a:latin typeface="Now Heavy"/>
            </a:endParaRPr>
          </a:p>
          <a:p>
            <a:pPr>
              <a:lnSpc>
                <a:spcPts val="4890"/>
              </a:lnSpc>
            </a:pPr>
            <a:endParaRPr lang="en-US" sz="2491" dirty="0">
              <a:solidFill>
                <a:srgbClr val="FF614D"/>
              </a:solidFill>
              <a:latin typeface="Now Heavy"/>
            </a:endParaRPr>
          </a:p>
          <a:p>
            <a:pPr>
              <a:lnSpc>
                <a:spcPts val="553"/>
              </a:lnSpc>
            </a:pPr>
            <a:endParaRPr lang="en-US" sz="2491" dirty="0">
              <a:solidFill>
                <a:srgbClr val="FF614D"/>
              </a:solidFill>
              <a:latin typeface="Now Heavy"/>
            </a:endParaRPr>
          </a:p>
        </p:txBody>
      </p:sp>
      <p:sp>
        <p:nvSpPr>
          <p:cNvPr id="20" name="TextBox 20"/>
          <p:cNvSpPr txBox="1"/>
          <p:nvPr/>
        </p:nvSpPr>
        <p:spPr>
          <a:xfrm>
            <a:off x="1039519" y="2149875"/>
            <a:ext cx="2435145" cy="756920"/>
          </a:xfrm>
          <a:prstGeom prst="rect">
            <a:avLst/>
          </a:prstGeom>
        </p:spPr>
        <p:txBody>
          <a:bodyPr lIns="0" tIns="0" rIns="0" bIns="0" rtlCol="0" anchor="t">
            <a:spAutoFit/>
          </a:bodyPr>
          <a:lstStyle/>
          <a:p>
            <a:pPr algn="ctr">
              <a:lnSpc>
                <a:spcPts val="2860"/>
              </a:lnSpc>
            </a:pPr>
            <a:r>
              <a:rPr lang="en-US" sz="2600" dirty="0">
                <a:latin typeface="Now Heavy"/>
              </a:rPr>
              <a:t>MART</a:t>
            </a:r>
          </a:p>
          <a:p>
            <a:pPr marL="0" lvl="0" indent="0" algn="ctr">
              <a:lnSpc>
                <a:spcPts val="2860"/>
              </a:lnSpc>
            </a:pPr>
            <a:r>
              <a:rPr lang="en-US" sz="2600" dirty="0">
                <a:latin typeface="Now Heavy"/>
              </a:rPr>
              <a:t>2024</a:t>
            </a:r>
          </a:p>
        </p:txBody>
      </p:sp>
      <p:sp>
        <p:nvSpPr>
          <p:cNvPr id="21" name="TextBox 21"/>
          <p:cNvSpPr txBox="1"/>
          <p:nvPr/>
        </p:nvSpPr>
        <p:spPr>
          <a:xfrm>
            <a:off x="4482544" y="2181783"/>
            <a:ext cx="2435145" cy="693103"/>
          </a:xfrm>
          <a:prstGeom prst="rect">
            <a:avLst/>
          </a:prstGeom>
        </p:spPr>
        <p:txBody>
          <a:bodyPr lIns="0" tIns="0" rIns="0" bIns="0" rtlCol="0" anchor="t">
            <a:spAutoFit/>
          </a:bodyPr>
          <a:lstStyle/>
          <a:p>
            <a:pPr algn="ctr">
              <a:lnSpc>
                <a:spcPts val="2742"/>
              </a:lnSpc>
            </a:pPr>
            <a:r>
              <a:rPr lang="en-US" sz="2492" dirty="0">
                <a:latin typeface="Now Bold"/>
              </a:rPr>
              <a:t>NİSAN-MAYIS</a:t>
            </a:r>
          </a:p>
          <a:p>
            <a:pPr marL="0" lvl="0" indent="0" algn="ctr">
              <a:lnSpc>
                <a:spcPts val="2742"/>
              </a:lnSpc>
            </a:pPr>
            <a:r>
              <a:rPr lang="en-US" sz="2492" dirty="0">
                <a:latin typeface="Now Bold"/>
              </a:rPr>
              <a:t>2024</a:t>
            </a:r>
          </a:p>
        </p:txBody>
      </p:sp>
      <p:sp>
        <p:nvSpPr>
          <p:cNvPr id="22" name="TextBox 22"/>
          <p:cNvSpPr txBox="1"/>
          <p:nvPr/>
        </p:nvSpPr>
        <p:spPr>
          <a:xfrm>
            <a:off x="7926427" y="2163752"/>
            <a:ext cx="2435145" cy="743793"/>
          </a:xfrm>
          <a:prstGeom prst="rect">
            <a:avLst/>
          </a:prstGeom>
        </p:spPr>
        <p:txBody>
          <a:bodyPr lIns="0" tIns="0" rIns="0" bIns="0" rtlCol="0" anchor="t">
            <a:spAutoFit/>
          </a:bodyPr>
          <a:lstStyle/>
          <a:p>
            <a:pPr algn="ctr">
              <a:lnSpc>
                <a:spcPts val="2860"/>
              </a:lnSpc>
            </a:pPr>
            <a:r>
              <a:rPr lang="en-US" sz="2600" dirty="0">
                <a:latin typeface="Now Heavy"/>
              </a:rPr>
              <a:t>MAYIS</a:t>
            </a:r>
          </a:p>
          <a:p>
            <a:pPr marL="0" lvl="0" indent="0" algn="ctr">
              <a:lnSpc>
                <a:spcPts val="2860"/>
              </a:lnSpc>
            </a:pPr>
            <a:r>
              <a:rPr lang="en-US" sz="2600" dirty="0">
                <a:latin typeface="Now Heavy"/>
              </a:rPr>
              <a:t>2024</a:t>
            </a:r>
          </a:p>
        </p:txBody>
      </p:sp>
      <p:sp>
        <p:nvSpPr>
          <p:cNvPr id="23" name="TextBox 23"/>
          <p:cNvSpPr txBox="1"/>
          <p:nvPr/>
        </p:nvSpPr>
        <p:spPr>
          <a:xfrm>
            <a:off x="11371658" y="2173052"/>
            <a:ext cx="2435145" cy="750847"/>
          </a:xfrm>
          <a:prstGeom prst="rect">
            <a:avLst/>
          </a:prstGeom>
        </p:spPr>
        <p:txBody>
          <a:bodyPr lIns="0" tIns="0" rIns="0" bIns="0" rtlCol="0" anchor="t">
            <a:spAutoFit/>
          </a:bodyPr>
          <a:lstStyle/>
          <a:p>
            <a:pPr marL="0" lvl="0" indent="0" algn="ctr">
              <a:lnSpc>
                <a:spcPts val="2860"/>
              </a:lnSpc>
            </a:pPr>
            <a:r>
              <a:rPr lang="en-US" sz="2600" dirty="0">
                <a:latin typeface="Now Heavy"/>
              </a:rPr>
              <a:t>HAZİRAN 2024</a:t>
            </a:r>
          </a:p>
        </p:txBody>
      </p:sp>
      <p:sp>
        <p:nvSpPr>
          <p:cNvPr id="24" name="TextBox 24"/>
          <p:cNvSpPr txBox="1"/>
          <p:nvPr/>
        </p:nvSpPr>
        <p:spPr>
          <a:xfrm>
            <a:off x="14811618" y="2163752"/>
            <a:ext cx="2435145" cy="743793"/>
          </a:xfrm>
          <a:prstGeom prst="rect">
            <a:avLst/>
          </a:prstGeom>
        </p:spPr>
        <p:txBody>
          <a:bodyPr lIns="0" tIns="0" rIns="0" bIns="0" rtlCol="0" anchor="t">
            <a:spAutoFit/>
          </a:bodyPr>
          <a:lstStyle/>
          <a:p>
            <a:pPr algn="ctr">
              <a:lnSpc>
                <a:spcPts val="2860"/>
              </a:lnSpc>
            </a:pPr>
            <a:r>
              <a:rPr lang="en-US" sz="2600" dirty="0">
                <a:latin typeface="Now Bold"/>
              </a:rPr>
              <a:t>TEMMUZ</a:t>
            </a:r>
          </a:p>
          <a:p>
            <a:pPr marL="0" lvl="0" indent="0" algn="ctr">
              <a:lnSpc>
                <a:spcPts val="2860"/>
              </a:lnSpc>
            </a:pPr>
            <a:r>
              <a:rPr lang="en-US" sz="2600" dirty="0">
                <a:latin typeface="Now Bold"/>
              </a:rPr>
              <a:t> 2024</a:t>
            </a:r>
          </a:p>
        </p:txBody>
      </p:sp>
      <p:sp>
        <p:nvSpPr>
          <p:cNvPr id="25" name="TextBox 25"/>
          <p:cNvSpPr txBox="1"/>
          <p:nvPr/>
        </p:nvSpPr>
        <p:spPr>
          <a:xfrm>
            <a:off x="4193849" y="3345941"/>
            <a:ext cx="3003818" cy="1092200"/>
          </a:xfrm>
          <a:prstGeom prst="rect">
            <a:avLst/>
          </a:prstGeom>
        </p:spPr>
        <p:txBody>
          <a:bodyPr lIns="0" tIns="0" rIns="0" bIns="0" rtlCol="0" anchor="t">
            <a:spAutoFit/>
          </a:bodyPr>
          <a:lstStyle/>
          <a:p>
            <a:pPr>
              <a:lnSpc>
                <a:spcPts val="2799"/>
              </a:lnSpc>
            </a:pPr>
            <a:r>
              <a:rPr lang="en-US" sz="1999" b="1" dirty="0">
                <a:solidFill>
                  <a:srgbClr val="000000"/>
                </a:solidFill>
                <a:latin typeface="Calibri (MS)"/>
              </a:rPr>
              <a:t>14. </a:t>
            </a:r>
            <a:r>
              <a:rPr lang="en-US" sz="1999" dirty="0">
                <a:solidFill>
                  <a:srgbClr val="000000"/>
                </a:solidFill>
                <a:latin typeface="Calibri (MS)"/>
              </a:rPr>
              <a:t>İl geneli bilimsel toplantıların gerçekleştirilmesi</a:t>
            </a:r>
          </a:p>
        </p:txBody>
      </p:sp>
      <p:sp>
        <p:nvSpPr>
          <p:cNvPr id="26" name="TextBox 26"/>
          <p:cNvSpPr txBox="1"/>
          <p:nvPr/>
        </p:nvSpPr>
        <p:spPr>
          <a:xfrm>
            <a:off x="671917" y="3181985"/>
            <a:ext cx="3074614" cy="5487035"/>
          </a:xfrm>
          <a:prstGeom prst="rect">
            <a:avLst/>
          </a:prstGeom>
        </p:spPr>
        <p:txBody>
          <a:bodyPr lIns="0" tIns="0" rIns="0" bIns="0" rtlCol="0" anchor="t">
            <a:spAutoFit/>
          </a:bodyPr>
          <a:lstStyle/>
          <a:p>
            <a:pPr>
              <a:lnSpc>
                <a:spcPts val="2729"/>
              </a:lnSpc>
            </a:pPr>
            <a:r>
              <a:rPr lang="en-US" sz="1949" b="1" dirty="0">
                <a:solidFill>
                  <a:srgbClr val="000000"/>
                </a:solidFill>
                <a:latin typeface="Calibri (MS)"/>
              </a:rPr>
              <a:t>12.</a:t>
            </a:r>
            <a:r>
              <a:rPr lang="tr-TR" sz="1949" b="1" dirty="0">
                <a:solidFill>
                  <a:srgbClr val="000000"/>
                </a:solidFill>
                <a:latin typeface="Calibri (MS)"/>
              </a:rPr>
              <a:t> </a:t>
            </a:r>
            <a:r>
              <a:rPr lang="en-US" sz="1949" dirty="0">
                <a:solidFill>
                  <a:srgbClr val="000000"/>
                </a:solidFill>
                <a:latin typeface="Calibri (MS)"/>
              </a:rPr>
              <a:t>Koordinatör okullar tarafından il geneli bilimsel toplantı programının duyurulması</a:t>
            </a:r>
          </a:p>
          <a:p>
            <a:pPr>
              <a:lnSpc>
                <a:spcPts val="2729"/>
              </a:lnSpc>
            </a:pPr>
            <a:r>
              <a:rPr lang="en-US" sz="1949" b="1" dirty="0">
                <a:solidFill>
                  <a:srgbClr val="000000"/>
                </a:solidFill>
                <a:latin typeface="Calibri (MS)"/>
              </a:rPr>
              <a:t>13. </a:t>
            </a:r>
            <a:r>
              <a:rPr lang="en-US" sz="1949" dirty="0">
                <a:solidFill>
                  <a:srgbClr val="000000"/>
                </a:solidFill>
                <a:latin typeface="Calibri (MS)"/>
              </a:rPr>
              <a:t>Okul içi bilimsel toplantılara ait bildiri, poster, kitapçık vb. belgelerin okulların web sitelerinde yayımlanması, Ortaöğretim Genel Müdürlüğü Eğitimde İyi Örnekler web sitesinde paylaşılması amacıyla Ortaöğretim Genel Müdürlüğüne iletilmesi</a:t>
            </a:r>
          </a:p>
          <a:p>
            <a:pPr>
              <a:lnSpc>
                <a:spcPts val="2729"/>
              </a:lnSpc>
            </a:pPr>
            <a:endParaRPr lang="en-US" sz="1949" dirty="0">
              <a:solidFill>
                <a:srgbClr val="000000"/>
              </a:solidFill>
              <a:latin typeface="Calibri (MS)"/>
            </a:endParaRPr>
          </a:p>
          <a:p>
            <a:pPr>
              <a:lnSpc>
                <a:spcPts val="2450"/>
              </a:lnSpc>
            </a:pPr>
            <a:endParaRPr lang="en-US" sz="1949" dirty="0">
              <a:solidFill>
                <a:srgbClr val="000000"/>
              </a:solidFill>
              <a:latin typeface="Calibri (MS)"/>
            </a:endParaRPr>
          </a:p>
        </p:txBody>
      </p:sp>
      <p:sp>
        <p:nvSpPr>
          <p:cNvPr id="27" name="TextBox 27"/>
          <p:cNvSpPr txBox="1"/>
          <p:nvPr/>
        </p:nvSpPr>
        <p:spPr>
          <a:xfrm>
            <a:off x="7660639" y="3191510"/>
            <a:ext cx="3081075" cy="1418590"/>
          </a:xfrm>
          <a:prstGeom prst="rect">
            <a:avLst/>
          </a:prstGeom>
        </p:spPr>
        <p:txBody>
          <a:bodyPr lIns="0" tIns="0" rIns="0" bIns="0" rtlCol="0" anchor="t">
            <a:spAutoFit/>
          </a:bodyPr>
          <a:lstStyle/>
          <a:p>
            <a:pPr>
              <a:lnSpc>
                <a:spcPts val="2869"/>
              </a:lnSpc>
            </a:pPr>
            <a:r>
              <a:rPr lang="en-US" sz="2049" b="1" dirty="0">
                <a:solidFill>
                  <a:srgbClr val="000000"/>
                </a:solidFill>
                <a:latin typeface="Calibri (MS)"/>
              </a:rPr>
              <a:t>15. </a:t>
            </a:r>
            <a:r>
              <a:rPr lang="en-US" sz="2049" dirty="0">
                <a:solidFill>
                  <a:srgbClr val="000000"/>
                </a:solidFill>
                <a:latin typeface="Calibri (MS)"/>
              </a:rPr>
              <a:t>İl geneli “Bilim Her Yerde” faaliyetlerinin gerçekleştirilmesi</a:t>
            </a:r>
          </a:p>
          <a:p>
            <a:pPr>
              <a:lnSpc>
                <a:spcPts val="2450"/>
              </a:lnSpc>
            </a:pPr>
            <a:endParaRPr lang="en-US" sz="2049" dirty="0">
              <a:solidFill>
                <a:srgbClr val="000000"/>
              </a:solidFill>
              <a:latin typeface="Calibri (MS)"/>
            </a:endParaRPr>
          </a:p>
        </p:txBody>
      </p:sp>
      <p:sp>
        <p:nvSpPr>
          <p:cNvPr id="28" name="TextBox 28"/>
          <p:cNvSpPr txBox="1"/>
          <p:nvPr/>
        </p:nvSpPr>
        <p:spPr>
          <a:xfrm>
            <a:off x="11176800" y="3211321"/>
            <a:ext cx="2815785" cy="3964675"/>
          </a:xfrm>
          <a:prstGeom prst="rect">
            <a:avLst/>
          </a:prstGeom>
        </p:spPr>
        <p:txBody>
          <a:bodyPr lIns="0" tIns="0" rIns="0" bIns="0" rtlCol="0" anchor="t">
            <a:spAutoFit/>
          </a:bodyPr>
          <a:lstStyle/>
          <a:p>
            <a:pPr>
              <a:lnSpc>
                <a:spcPts val="2869"/>
              </a:lnSpc>
            </a:pPr>
            <a:r>
              <a:rPr lang="en-US" sz="2049" b="1" dirty="0">
                <a:solidFill>
                  <a:srgbClr val="000000"/>
                </a:solidFill>
                <a:latin typeface="Calibri (MS)"/>
              </a:rPr>
              <a:t>16. </a:t>
            </a:r>
            <a:r>
              <a:rPr lang="en-US" sz="2049" dirty="0">
                <a:solidFill>
                  <a:srgbClr val="000000"/>
                </a:solidFill>
                <a:latin typeface="Calibri (MS)"/>
              </a:rPr>
              <a:t>Katılım belgelerinin verilmesi</a:t>
            </a:r>
          </a:p>
          <a:p>
            <a:pPr>
              <a:lnSpc>
                <a:spcPts val="2869"/>
              </a:lnSpc>
            </a:pPr>
            <a:r>
              <a:rPr lang="en-US" sz="2049" b="1" dirty="0">
                <a:solidFill>
                  <a:srgbClr val="000000"/>
                </a:solidFill>
                <a:latin typeface="Calibri (MS)"/>
              </a:rPr>
              <a:t>17. </a:t>
            </a:r>
            <a:r>
              <a:rPr lang="en-US" sz="2049" dirty="0">
                <a:solidFill>
                  <a:srgbClr val="000000"/>
                </a:solidFill>
                <a:latin typeface="Calibri (MS)"/>
              </a:rPr>
              <a:t>İl geneli bilimsel toplantılara ait bildiri, poster, kitapçık vb. belgelerin koordinatör okulun ve il millî eğitim müdürlüğünün web sitelerinde yayımlanması </a:t>
            </a:r>
          </a:p>
          <a:p>
            <a:pPr>
              <a:lnSpc>
                <a:spcPts val="2449"/>
              </a:lnSpc>
            </a:pPr>
            <a:endParaRPr lang="en-US" sz="2049" dirty="0">
              <a:solidFill>
                <a:srgbClr val="000000"/>
              </a:solidFill>
              <a:latin typeface="Calibri (MS)"/>
            </a:endParaRPr>
          </a:p>
          <a:p>
            <a:pPr>
              <a:lnSpc>
                <a:spcPts val="2450"/>
              </a:lnSpc>
            </a:pPr>
            <a:endParaRPr lang="en-US" sz="2049" dirty="0">
              <a:solidFill>
                <a:srgbClr val="000000"/>
              </a:solidFill>
              <a:latin typeface="Calibri (MS)"/>
            </a:endParaRPr>
          </a:p>
        </p:txBody>
      </p:sp>
      <p:sp>
        <p:nvSpPr>
          <p:cNvPr id="29" name="TextBox 29"/>
          <p:cNvSpPr txBox="1"/>
          <p:nvPr/>
        </p:nvSpPr>
        <p:spPr>
          <a:xfrm>
            <a:off x="14617722" y="3211321"/>
            <a:ext cx="2815785" cy="2913105"/>
          </a:xfrm>
          <a:prstGeom prst="rect">
            <a:avLst/>
          </a:prstGeom>
        </p:spPr>
        <p:txBody>
          <a:bodyPr lIns="0" tIns="0" rIns="0" bIns="0" rtlCol="0" anchor="t">
            <a:spAutoFit/>
          </a:bodyPr>
          <a:lstStyle/>
          <a:p>
            <a:pPr>
              <a:lnSpc>
                <a:spcPts val="2869"/>
              </a:lnSpc>
            </a:pPr>
            <a:r>
              <a:rPr lang="en-US" sz="2049" b="1" dirty="0">
                <a:solidFill>
                  <a:srgbClr val="000000"/>
                </a:solidFill>
                <a:latin typeface="Calibri (MS)"/>
              </a:rPr>
              <a:t>18. </a:t>
            </a:r>
            <a:r>
              <a:rPr lang="en-US" sz="2049" dirty="0">
                <a:solidFill>
                  <a:srgbClr val="000000"/>
                </a:solidFill>
                <a:latin typeface="Calibri (MS)"/>
              </a:rPr>
              <a:t>Bilimsel toplantılara ait tüm dokümanların (bildiri, poster vb.) derlenerek (e-</a:t>
            </a:r>
            <a:r>
              <a:rPr lang="en-US" sz="2049" dirty="0" err="1">
                <a:solidFill>
                  <a:srgbClr val="000000"/>
                </a:solidFill>
                <a:latin typeface="Calibri (MS)"/>
              </a:rPr>
              <a:t>kitap</a:t>
            </a:r>
            <a:r>
              <a:rPr lang="en-US" sz="2049" dirty="0">
                <a:solidFill>
                  <a:srgbClr val="000000"/>
                </a:solidFill>
                <a:latin typeface="Calibri (MS)"/>
              </a:rPr>
              <a:t>) elektronik ortamda Ortaöğretim Genel Müdürlüğüne iletilmesi</a:t>
            </a:r>
          </a:p>
          <a:p>
            <a:pPr>
              <a:lnSpc>
                <a:spcPts val="2450"/>
              </a:lnSpc>
            </a:pPr>
            <a:endParaRPr lang="en-US" sz="2049" dirty="0">
              <a:solidFill>
                <a:srgbClr val="000000"/>
              </a:solidFill>
              <a:latin typeface="Calibri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7" name="TextBox 7"/>
          <p:cNvSpPr txBox="1"/>
          <p:nvPr/>
        </p:nvSpPr>
        <p:spPr>
          <a:xfrm>
            <a:off x="542214" y="1998661"/>
            <a:ext cx="16533337" cy="4066691"/>
          </a:xfrm>
          <a:prstGeom prst="rect">
            <a:avLst/>
          </a:prstGeom>
        </p:spPr>
        <p:txBody>
          <a:bodyPr wrap="square" lIns="0" tIns="0" rIns="0" bIns="0" rtlCol="0" anchor="t">
            <a:spAutoFit/>
          </a:bodyPr>
          <a:lstStyle/>
          <a:p>
            <a:pPr algn="ctr">
              <a:lnSpc>
                <a:spcPts val="2599"/>
              </a:lnSpc>
            </a:pPr>
            <a:r>
              <a:rPr lang="en-US" sz="4400" b="1" dirty="0">
                <a:solidFill>
                  <a:srgbClr val="0F70B8"/>
                </a:solidFill>
              </a:rPr>
              <a:t>LİSELERDE BİLİM UYGULAMALARI PROGRAMI</a:t>
            </a: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endParaRPr lang="tr-TR" sz="4400" b="1" dirty="0">
              <a:solidFill>
                <a:srgbClr val="0F70B8"/>
              </a:solidFill>
            </a:endParaRPr>
          </a:p>
          <a:p>
            <a:pPr algn="ctr">
              <a:lnSpc>
                <a:spcPts val="2599"/>
              </a:lnSpc>
            </a:pPr>
            <a:r>
              <a:rPr lang="tr-TR" sz="4400" dirty="0">
                <a:solidFill>
                  <a:srgbClr val="0F70B8"/>
                </a:solidFill>
              </a:rPr>
              <a:t>TEŞEKKÜR EDERİZ...</a:t>
            </a:r>
            <a:endParaRPr lang="en-US" sz="4400" dirty="0">
              <a:solidFill>
                <a:srgbClr val="0F70B8"/>
              </a:solidFill>
            </a:endParaRPr>
          </a:p>
        </p:txBody>
      </p:sp>
    </p:spTree>
    <p:extLst>
      <p:ext uri="{BB962C8B-B14F-4D97-AF65-F5344CB8AC3E}">
        <p14:creationId xmlns:p14="http://schemas.microsoft.com/office/powerpoint/2010/main" val="231813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tr-TR" dirty="0"/>
          </a:p>
        </p:txBody>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5" name="TextBox 5"/>
          <p:cNvSpPr txBox="1"/>
          <p:nvPr/>
        </p:nvSpPr>
        <p:spPr>
          <a:xfrm>
            <a:off x="762000" y="3545681"/>
            <a:ext cx="16441740" cy="4877233"/>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Calibri" panose="020F0502020204030204" pitchFamily="34" charset="0"/>
              </a:rPr>
              <a:t>Öğrencilerde; bilimsel toplantılar yoluyla bilim, teknoloji, çevre, değerler, coğrafya, tarih, kültür, edebiyat, sanat vb. alanlarda farkındalığın oluşturulması ve bilimsel düşünme, araştırma yapma, rapor hazırlama, kendini ifade etme, sunum yapma gibi akademik alanlara yönelik çalışmalara altyapı oluşturabilecek becerilerin geliştirilmesi amaçlanmaktadır.</a:t>
            </a:r>
          </a:p>
          <a:p>
            <a:pPr marL="457200" indent="-457200" algn="just">
              <a:lnSpc>
                <a:spcPts val="5496"/>
              </a:lnSpc>
              <a:buFont typeface="Arial" panose="020B0604020202020204" pitchFamily="34" charset="0"/>
              <a:buChar char="•"/>
            </a:pPr>
            <a:r>
              <a:rPr lang="tr-TR" sz="3200" dirty="0">
                <a:solidFill>
                  <a:srgbClr val="000000"/>
                </a:solidFill>
              </a:rPr>
              <a:t>Bu kapsamda da k</a:t>
            </a:r>
            <a:r>
              <a:rPr lang="en-US" sz="3200" dirty="0">
                <a:solidFill>
                  <a:srgbClr val="000000"/>
                </a:solidFill>
              </a:rPr>
              <a:t>onferans, panel, seminer, sempozyum, forum vb. türlerde bilimsel toplantılar düzenlenmesi ve uygulamalı bilim çalışmalarının gerçekleştirilmesi amaçlanmaktadır.</a:t>
            </a:r>
          </a:p>
          <a:p>
            <a:pPr algn="ctr">
              <a:lnSpc>
                <a:spcPts val="5496"/>
              </a:lnSpc>
            </a:pPr>
            <a:endParaRPr lang="en-US" sz="3435" dirty="0">
              <a:solidFill>
                <a:srgbClr val="000000"/>
              </a:solidFill>
              <a:latin typeface="Calibri (MS)"/>
            </a:endParaRPr>
          </a:p>
        </p:txBody>
      </p:sp>
      <p:sp>
        <p:nvSpPr>
          <p:cNvPr id="7" name="TextBox 7"/>
          <p:cNvSpPr txBox="1"/>
          <p:nvPr/>
        </p:nvSpPr>
        <p:spPr>
          <a:xfrm>
            <a:off x="542214" y="1998661"/>
            <a:ext cx="16533337" cy="399020"/>
          </a:xfrm>
          <a:prstGeom prst="rect">
            <a:avLst/>
          </a:prstGeom>
        </p:spPr>
        <p:txBody>
          <a:bodyPr wrap="square"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8" name="TextBox 8"/>
          <p:cNvSpPr txBox="1"/>
          <p:nvPr/>
        </p:nvSpPr>
        <p:spPr>
          <a:xfrm>
            <a:off x="514505" y="2739630"/>
            <a:ext cx="16533337" cy="399020"/>
          </a:xfrm>
          <a:prstGeom prst="rect">
            <a:avLst/>
          </a:prstGeom>
        </p:spPr>
        <p:txBody>
          <a:bodyPr lIns="0" tIns="0" rIns="0" bIns="0" rtlCol="0" anchor="t">
            <a:spAutoFit/>
          </a:bodyPr>
          <a:lstStyle/>
          <a:p>
            <a:pPr algn="ctr">
              <a:lnSpc>
                <a:spcPts val="2599"/>
              </a:lnSpc>
            </a:pPr>
            <a:r>
              <a:rPr lang="en-US" sz="4400" b="1" dirty="0">
                <a:solidFill>
                  <a:srgbClr val="6ABCE3"/>
                </a:solidFill>
              </a:rPr>
              <a:t>AMAÇ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817560" y="3530471"/>
            <a:ext cx="16441740" cy="2055947"/>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Times New Roman" panose="02020603050405020304" pitchFamily="18" charset="0"/>
              </a:rPr>
              <a:t>Ortaöğretim Genel Müdürlüğüne bağlı </a:t>
            </a:r>
            <a:r>
              <a:rPr lang="en-US" sz="3200" b="1" dirty="0">
                <a:solidFill>
                  <a:srgbClr val="000000"/>
                </a:solidFill>
              </a:rPr>
              <a:t>fen liseleri ve merkezi sınavla öğrenci alan Anadolu liseleri</a:t>
            </a:r>
            <a:r>
              <a:rPr lang="en-US" sz="3200" dirty="0">
                <a:solidFill>
                  <a:srgbClr val="000000"/>
                </a:solidFill>
              </a:rPr>
              <a:t>, okul yöneticileri ve öğretmenler il/ilçe millî eğitim müdürlükleri</a:t>
            </a:r>
            <a:r>
              <a:rPr lang="tr-TR" sz="3200">
                <a:solidFill>
                  <a:srgbClr val="000000"/>
                </a:solidFill>
              </a:rPr>
              <a:t>ni </a:t>
            </a:r>
            <a:r>
              <a:rPr lang="en-US" sz="3200">
                <a:solidFill>
                  <a:srgbClr val="000000"/>
                </a:solidFill>
              </a:rPr>
              <a:t>kapsamaktadır</a:t>
            </a:r>
            <a:r>
              <a:rPr lang="en-US" sz="3200" dirty="0">
                <a:solidFill>
                  <a:srgbClr val="000000"/>
                </a:solidFill>
              </a:rPr>
              <a:t>.</a:t>
            </a:r>
          </a:p>
          <a:p>
            <a:pPr algn="ctr">
              <a:lnSpc>
                <a:spcPts val="5496"/>
              </a:lnSpc>
            </a:pPr>
            <a:endParaRPr lang="en-US" sz="34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399020"/>
          </a:xfrm>
          <a:prstGeom prst="rect">
            <a:avLst/>
          </a:prstGeom>
        </p:spPr>
        <p:txBody>
          <a:bodyPr lIns="0" tIns="0" rIns="0" bIns="0" rtlCol="0" anchor="t">
            <a:spAutoFit/>
          </a:bodyPr>
          <a:lstStyle/>
          <a:p>
            <a:pPr algn="ctr">
              <a:lnSpc>
                <a:spcPts val="2599"/>
              </a:lnSpc>
            </a:pPr>
            <a:r>
              <a:rPr lang="en-US" sz="4400" b="1" dirty="0">
                <a:solidFill>
                  <a:srgbClr val="6ABCE3"/>
                </a:solidFill>
              </a:rPr>
              <a:t>KAPSAM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817560" y="3530471"/>
            <a:ext cx="16441740" cy="2055947"/>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Times New Roman" panose="02020603050405020304" pitchFamily="18" charset="0"/>
              </a:rPr>
              <a:t>Okul içi bilimsel toplantılar</a:t>
            </a:r>
          </a:p>
          <a:p>
            <a:pPr marL="457200" indent="-457200" algn="just">
              <a:lnSpc>
                <a:spcPts val="5496"/>
              </a:lnSpc>
              <a:buFont typeface="Arial" panose="020B0604020202020204" pitchFamily="34" charset="0"/>
              <a:buChar char="•"/>
            </a:pPr>
            <a:r>
              <a:rPr lang="tr-TR" sz="3200" dirty="0">
                <a:solidFill>
                  <a:srgbClr val="000000"/>
                </a:solidFill>
                <a:latin typeface="Calibri (MS)"/>
              </a:rPr>
              <a:t>İl geneli bilimsel toplantılar</a:t>
            </a:r>
          </a:p>
          <a:p>
            <a:pPr marL="457200" indent="-457200" algn="just">
              <a:lnSpc>
                <a:spcPts val="5496"/>
              </a:lnSpc>
              <a:buFont typeface="Arial" panose="020B0604020202020204" pitchFamily="34" charset="0"/>
              <a:buChar char="•"/>
            </a:pPr>
            <a:r>
              <a:rPr lang="tr-TR" sz="3200" dirty="0">
                <a:solidFill>
                  <a:srgbClr val="000000"/>
                </a:solidFill>
                <a:latin typeface="Calibri (MS)"/>
              </a:rPr>
              <a:t>Bilim Her Yerde Çalışması</a:t>
            </a:r>
            <a:endParaRPr lang="en-US" sz="34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399020"/>
          </a:xfrm>
          <a:prstGeom prst="rect">
            <a:avLst/>
          </a:prstGeom>
        </p:spPr>
        <p:txBody>
          <a:bodyPr lIns="0" tIns="0" rIns="0" bIns="0" rtlCol="0" anchor="t">
            <a:spAutoFit/>
          </a:bodyPr>
          <a:lstStyle/>
          <a:p>
            <a:pPr algn="ctr">
              <a:lnSpc>
                <a:spcPts val="2599"/>
              </a:lnSpc>
            </a:pPr>
            <a:r>
              <a:rPr lang="tr-TR" sz="4400" b="1" dirty="0">
                <a:solidFill>
                  <a:srgbClr val="6ABCE3"/>
                </a:solidFill>
              </a:rPr>
              <a:t>FAALİYETLER</a:t>
            </a:r>
            <a:endParaRPr lang="en-US" sz="4400" b="1" dirty="0">
              <a:solidFill>
                <a:srgbClr val="6ABCE3"/>
              </a:solidFill>
            </a:endParaRPr>
          </a:p>
        </p:txBody>
      </p:sp>
    </p:spTree>
    <p:extLst>
      <p:ext uri="{BB962C8B-B14F-4D97-AF65-F5344CB8AC3E}">
        <p14:creationId xmlns:p14="http://schemas.microsoft.com/office/powerpoint/2010/main" val="136025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817560" y="3530471"/>
            <a:ext cx="16441740" cy="4171911"/>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Times New Roman" panose="02020603050405020304" pitchFamily="18" charset="0"/>
              </a:rPr>
              <a:t>Öz güveni ve akademik başarısı yüksek; fikirlerini, duygularını paylaşabilen ve savunabilen aynı zamanda öğrenmeye açık bireyler</a:t>
            </a:r>
          </a:p>
          <a:p>
            <a:pPr marL="457200" indent="-457200" algn="just">
              <a:lnSpc>
                <a:spcPts val="5496"/>
              </a:lnSpc>
              <a:buFont typeface="Arial" panose="020B0604020202020204" pitchFamily="34" charset="0"/>
              <a:buChar char="•"/>
            </a:pPr>
            <a:r>
              <a:rPr lang="en-US" sz="3200" dirty="0">
                <a:solidFill>
                  <a:srgbClr val="000000"/>
                </a:solidFill>
                <a:latin typeface="Calibri (MS)"/>
              </a:rPr>
              <a:t>Eğitim ortamlarında bilimsel toplantılar</a:t>
            </a:r>
            <a:r>
              <a:rPr lang="tr-TR" sz="3200" dirty="0">
                <a:solidFill>
                  <a:srgbClr val="000000"/>
                </a:solidFill>
                <a:latin typeface="Calibri (MS)"/>
              </a:rPr>
              <a:t> gerçekleştirebilen</a:t>
            </a:r>
            <a:r>
              <a:rPr lang="en-US" sz="3200" dirty="0">
                <a:solidFill>
                  <a:srgbClr val="000000"/>
                </a:solidFill>
                <a:latin typeface="Calibri (MS)"/>
              </a:rPr>
              <a:t> öğrenciler</a:t>
            </a:r>
            <a:endParaRPr lang="tr-TR" sz="3200" dirty="0">
              <a:solidFill>
                <a:srgbClr val="000000"/>
              </a:solidFill>
              <a:latin typeface="Calibri (MS)"/>
            </a:endParaRPr>
          </a:p>
          <a:p>
            <a:pPr marL="457200" indent="-457200" algn="just">
              <a:lnSpc>
                <a:spcPts val="5496"/>
              </a:lnSpc>
              <a:buFont typeface="Arial" panose="020B0604020202020204" pitchFamily="34" charset="0"/>
              <a:buChar char="•"/>
            </a:pPr>
            <a:r>
              <a:rPr lang="tr-TR" sz="3200" dirty="0">
                <a:solidFill>
                  <a:srgbClr val="000000"/>
                </a:solidFill>
                <a:latin typeface="Calibri (MS)"/>
              </a:rPr>
              <a:t>Bilimsel toplantılara ait bildiri, poster, kitapçık vb. belgeler</a:t>
            </a:r>
          </a:p>
          <a:p>
            <a:pPr marL="457200" indent="-457200" algn="just">
              <a:lnSpc>
                <a:spcPts val="5496"/>
              </a:lnSpc>
              <a:buFont typeface="Arial" panose="020B0604020202020204" pitchFamily="34" charset="0"/>
              <a:buChar char="•"/>
            </a:pPr>
            <a:r>
              <a:rPr lang="tr-TR" sz="3200" dirty="0">
                <a:solidFill>
                  <a:srgbClr val="000000"/>
                </a:solidFill>
                <a:latin typeface="Calibri (MS)"/>
              </a:rPr>
              <a:t>e-kitap </a:t>
            </a:r>
          </a:p>
          <a:p>
            <a:pPr marL="457200" indent="-457200" algn="just">
              <a:lnSpc>
                <a:spcPts val="5496"/>
              </a:lnSpc>
              <a:buFont typeface="Arial" panose="020B0604020202020204" pitchFamily="34" charset="0"/>
              <a:buChar char="•"/>
            </a:pPr>
            <a:endParaRPr lang="en-US" sz="34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399020"/>
          </a:xfrm>
          <a:prstGeom prst="rect">
            <a:avLst/>
          </a:prstGeom>
        </p:spPr>
        <p:txBody>
          <a:bodyPr lIns="0" tIns="0" rIns="0" bIns="0" rtlCol="0" anchor="t">
            <a:spAutoFit/>
          </a:bodyPr>
          <a:lstStyle/>
          <a:p>
            <a:pPr algn="ctr">
              <a:lnSpc>
                <a:spcPts val="2599"/>
              </a:lnSpc>
            </a:pPr>
            <a:r>
              <a:rPr lang="tr-TR" sz="4400" b="1" dirty="0">
                <a:solidFill>
                  <a:srgbClr val="6ABCE3"/>
                </a:solidFill>
              </a:rPr>
              <a:t>ÇIKTILAR</a:t>
            </a:r>
            <a:endParaRPr lang="en-US" sz="4400" b="1" dirty="0">
              <a:solidFill>
                <a:srgbClr val="6ABCE3"/>
              </a:solidFill>
            </a:endParaRPr>
          </a:p>
        </p:txBody>
      </p:sp>
    </p:spTree>
    <p:extLst>
      <p:ext uri="{BB962C8B-B14F-4D97-AF65-F5344CB8AC3E}">
        <p14:creationId xmlns:p14="http://schemas.microsoft.com/office/powerpoint/2010/main" val="100910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817560" y="3530471"/>
            <a:ext cx="16441740" cy="5582554"/>
          </a:xfrm>
          <a:prstGeom prst="rect">
            <a:avLst/>
          </a:prstGeom>
        </p:spPr>
        <p:txBody>
          <a:bodyPr lIns="0" tIns="0" rIns="0" bIns="0" rtlCol="0" anchor="t">
            <a:spAutoFit/>
          </a:bodyPr>
          <a:lstStyle/>
          <a:p>
            <a:pPr marL="457200" indent="-457200" algn="just">
              <a:lnSpc>
                <a:spcPts val="5496"/>
              </a:lnSpc>
              <a:buFont typeface="Arial" panose="020B0604020202020204" pitchFamily="34" charset="0"/>
              <a:buChar char="•"/>
            </a:pPr>
            <a:r>
              <a:rPr lang="tr-TR" sz="3200" dirty="0">
                <a:effectLst/>
                <a:ea typeface="Times New Roman" panose="02020603050405020304" pitchFamily="18" charset="0"/>
              </a:rPr>
              <a:t>Fen Bilimleri, Matematik ve Teknoloji</a:t>
            </a:r>
          </a:p>
          <a:p>
            <a:pPr marL="457200" indent="-457200" algn="just">
              <a:lnSpc>
                <a:spcPts val="5496"/>
              </a:lnSpc>
              <a:buFont typeface="Arial" panose="020B0604020202020204" pitchFamily="34" charset="0"/>
              <a:buChar char="•"/>
            </a:pPr>
            <a:r>
              <a:rPr lang="tr-TR" sz="3200" dirty="0">
                <a:solidFill>
                  <a:srgbClr val="000000"/>
                </a:solidFill>
                <a:latin typeface="Calibri (MS)"/>
              </a:rPr>
              <a:t>Sosyal Bilimler</a:t>
            </a:r>
          </a:p>
          <a:p>
            <a:pPr marL="457200" indent="-457200" algn="just">
              <a:lnSpc>
                <a:spcPts val="5496"/>
              </a:lnSpc>
              <a:buFont typeface="Arial" panose="020B0604020202020204" pitchFamily="34" charset="0"/>
              <a:buChar char="•"/>
            </a:pPr>
            <a:endParaRPr lang="tr-TR" sz="3200" dirty="0">
              <a:solidFill>
                <a:srgbClr val="000000"/>
              </a:solidFill>
              <a:latin typeface="Calibri (MS)"/>
            </a:endParaRPr>
          </a:p>
          <a:p>
            <a:pPr algn="just">
              <a:lnSpc>
                <a:spcPts val="5496"/>
              </a:lnSpc>
            </a:pPr>
            <a:r>
              <a:rPr lang="tr-TR" sz="3200" dirty="0">
                <a:solidFill>
                  <a:srgbClr val="000000"/>
                </a:solidFill>
                <a:latin typeface="Calibri (MS)"/>
              </a:rPr>
              <a:t>***</a:t>
            </a:r>
            <a:r>
              <a:rPr lang="en-US" sz="3200" dirty="0">
                <a:solidFill>
                  <a:srgbClr val="000000"/>
                </a:solidFill>
                <a:latin typeface="Calibri (MS)"/>
              </a:rPr>
              <a:t>Programa okul türlerine göre değil bilimsel toplantıların tema ve konularına göre katılım sağlanacaktır.</a:t>
            </a:r>
            <a:endParaRPr lang="tr-TR" sz="3200" dirty="0">
              <a:solidFill>
                <a:srgbClr val="000000"/>
              </a:solidFill>
              <a:latin typeface="Calibri (MS)"/>
            </a:endParaRPr>
          </a:p>
          <a:p>
            <a:pPr algn="just">
              <a:lnSpc>
                <a:spcPts val="5496"/>
              </a:lnSpc>
            </a:pPr>
            <a:endParaRPr lang="tr-TR" sz="3200" dirty="0">
              <a:solidFill>
                <a:srgbClr val="000000"/>
              </a:solidFill>
              <a:latin typeface="Calibri (MS)"/>
            </a:endParaRPr>
          </a:p>
          <a:p>
            <a:pPr algn="just">
              <a:lnSpc>
                <a:spcPts val="5496"/>
              </a:lnSpc>
            </a:pPr>
            <a:r>
              <a:rPr lang="tr-TR" sz="3200" dirty="0">
                <a:solidFill>
                  <a:srgbClr val="000000"/>
                </a:solidFill>
                <a:latin typeface="Calibri (MS)"/>
              </a:rPr>
              <a:t>***</a:t>
            </a:r>
            <a:r>
              <a:rPr lang="en-US" sz="3200" dirty="0">
                <a:solidFill>
                  <a:srgbClr val="000000"/>
                </a:solidFill>
                <a:latin typeface="Calibri (MS)"/>
              </a:rPr>
              <a:t>Okul içerisinde -her sınıf seviyesinde- farklı konularda ve farklı türlerde bilimsel toplantılar gerçekleştirilebilir.</a:t>
            </a: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399020"/>
          </a:xfrm>
          <a:prstGeom prst="rect">
            <a:avLst/>
          </a:prstGeom>
        </p:spPr>
        <p:txBody>
          <a:bodyPr lIns="0" tIns="0" rIns="0" bIns="0" rtlCol="0" anchor="t">
            <a:spAutoFit/>
          </a:bodyPr>
          <a:lstStyle/>
          <a:p>
            <a:pPr algn="ctr">
              <a:lnSpc>
                <a:spcPts val="2599"/>
              </a:lnSpc>
            </a:pPr>
            <a:r>
              <a:rPr lang="tr-TR" sz="4400" b="1" dirty="0">
                <a:solidFill>
                  <a:srgbClr val="6ABCE3"/>
                </a:solidFill>
              </a:rPr>
              <a:t>ALANLAR</a:t>
            </a:r>
            <a:endParaRPr lang="en-US" sz="4400" b="1" dirty="0">
              <a:solidFill>
                <a:srgbClr val="6ABCE3"/>
              </a:solidFill>
            </a:endParaRPr>
          </a:p>
        </p:txBody>
      </p:sp>
    </p:spTree>
    <p:extLst>
      <p:ext uri="{BB962C8B-B14F-4D97-AF65-F5344CB8AC3E}">
        <p14:creationId xmlns:p14="http://schemas.microsoft.com/office/powerpoint/2010/main" val="158757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923130" y="3523093"/>
            <a:ext cx="16441740" cy="8255273"/>
          </a:xfrm>
          <a:prstGeom prst="rect">
            <a:avLst/>
          </a:prstGeom>
        </p:spPr>
        <p:txBody>
          <a:bodyPr lIns="0" tIns="0" rIns="0" bIns="0" rtlCol="0" anchor="t">
            <a:spAutoFit/>
          </a:bodyPr>
          <a:lstStyle/>
          <a:p>
            <a:pPr marL="457200" indent="-457200" algn="just">
              <a:lnSpc>
                <a:spcPts val="4536"/>
              </a:lnSpc>
              <a:buFont typeface="Arial" panose="020B0604020202020204" pitchFamily="34" charset="0"/>
              <a:buChar char="•"/>
            </a:pPr>
            <a:r>
              <a:rPr lang="en-US" sz="3200" dirty="0">
                <a:solidFill>
                  <a:srgbClr val="000000"/>
                </a:solidFill>
              </a:rPr>
              <a:t>İldeki bilimsel toplantıların koordinasyonunun sağlanması amacıyla il millî eğitim müdür yardımcısı/şube müdürü başkanlığında yeteri kadar personel ile </a:t>
            </a:r>
            <a:r>
              <a:rPr lang="en-US" sz="3200" b="1" dirty="0">
                <a:solidFill>
                  <a:srgbClr val="000000"/>
                </a:solidFill>
              </a:rPr>
              <a:t>il yürütme kurulunu </a:t>
            </a:r>
            <a:r>
              <a:rPr lang="en-US" sz="3200" dirty="0">
                <a:solidFill>
                  <a:srgbClr val="000000"/>
                </a:solidFill>
              </a:rPr>
              <a:t>oluşturu</a:t>
            </a:r>
            <a:r>
              <a:rPr lang="tr-TR" sz="3200" dirty="0">
                <a:solidFill>
                  <a:srgbClr val="000000"/>
                </a:solidFill>
              </a:rPr>
              <a:t>r.</a:t>
            </a:r>
          </a:p>
          <a:p>
            <a:pPr algn="just">
              <a:lnSpc>
                <a:spcPts val="4536"/>
              </a:lnSpc>
            </a:pPr>
            <a:endParaRPr lang="en-US" sz="3200" dirty="0">
              <a:solidFill>
                <a:srgbClr val="000000"/>
              </a:solidFill>
            </a:endParaRPr>
          </a:p>
          <a:p>
            <a:pPr marL="457200" indent="-457200" algn="just">
              <a:lnSpc>
                <a:spcPts val="4536"/>
              </a:lnSpc>
              <a:buFont typeface="Arial" panose="020B0604020202020204" pitchFamily="34" charset="0"/>
              <a:buChar char="•"/>
            </a:pPr>
            <a:r>
              <a:rPr lang="en-US" sz="3200" dirty="0">
                <a:solidFill>
                  <a:srgbClr val="000000"/>
                </a:solidFill>
              </a:rPr>
              <a:t>Liselerde Bilim Uygulamaları Programı kapsamında hem okul içi hem de il geneli </a:t>
            </a:r>
            <a:r>
              <a:rPr lang="en-US" sz="3200" b="1" dirty="0">
                <a:solidFill>
                  <a:srgbClr val="000000"/>
                </a:solidFill>
              </a:rPr>
              <a:t>bilimsel toplantıların süreci ve işleyişi ile ilgili bilgilendirme toplantısın</a:t>
            </a:r>
            <a:r>
              <a:rPr lang="tr-TR" sz="3200" dirty="0">
                <a:solidFill>
                  <a:srgbClr val="000000"/>
                </a:solidFill>
              </a:rPr>
              <a:t>ı</a:t>
            </a:r>
            <a:r>
              <a:rPr lang="en-US" sz="3200" dirty="0">
                <a:solidFill>
                  <a:srgbClr val="000000"/>
                </a:solidFill>
              </a:rPr>
              <a:t> il yürütme kurulunca proje paydaşı okulların katılımıyla (yüz yüze/çevrim içi) yap</a:t>
            </a:r>
            <a:r>
              <a:rPr lang="tr-TR" sz="3200" dirty="0">
                <a:solidFill>
                  <a:srgbClr val="000000"/>
                </a:solidFill>
              </a:rPr>
              <a:t>ar.</a:t>
            </a:r>
          </a:p>
          <a:p>
            <a:pPr algn="just">
              <a:lnSpc>
                <a:spcPts val="4536"/>
              </a:lnSpc>
            </a:pPr>
            <a:endParaRPr lang="en-US" sz="3200" dirty="0">
              <a:solidFill>
                <a:srgbClr val="000000"/>
              </a:solidFill>
            </a:endParaRPr>
          </a:p>
          <a:p>
            <a:pPr marL="457200" indent="-457200">
              <a:lnSpc>
                <a:spcPts val="4536"/>
              </a:lnSpc>
              <a:buFont typeface="Arial" panose="020B0604020202020204" pitchFamily="34" charset="0"/>
              <a:buChar char="•"/>
            </a:pPr>
            <a:r>
              <a:rPr lang="en-US" sz="3200" dirty="0">
                <a:solidFill>
                  <a:srgbClr val="000000"/>
                </a:solidFill>
              </a:rPr>
              <a:t>İl genelinde yapılacak bilimsel toplantı türlerini, konu ve temalarını belirle</a:t>
            </a:r>
            <a:r>
              <a:rPr lang="tr-TR" sz="3200" dirty="0">
                <a:solidFill>
                  <a:srgbClr val="000000"/>
                </a:solidFill>
              </a:rPr>
              <a:t>r.</a:t>
            </a:r>
          </a:p>
          <a:p>
            <a:pPr marL="457200" indent="-457200">
              <a:lnSpc>
                <a:spcPts val="4536"/>
              </a:lnSpc>
              <a:buFont typeface="Arial" panose="020B0604020202020204" pitchFamily="34" charset="0"/>
              <a:buChar char="•"/>
            </a:pPr>
            <a:endParaRPr lang="tr-TR" sz="3200" dirty="0">
              <a:solidFill>
                <a:srgbClr val="000000"/>
              </a:solidFill>
            </a:endParaRPr>
          </a:p>
          <a:p>
            <a:pPr marL="457200" indent="-457200" algn="just">
              <a:lnSpc>
                <a:spcPts val="4536"/>
              </a:lnSpc>
              <a:buFont typeface="Arial" panose="020B0604020202020204" pitchFamily="34" charset="0"/>
              <a:buChar char="•"/>
            </a:pPr>
            <a:r>
              <a:rPr lang="tr-TR" sz="3200" dirty="0">
                <a:solidFill>
                  <a:srgbClr val="000000"/>
                </a:solidFill>
              </a:rPr>
              <a:t>İ</a:t>
            </a:r>
            <a:r>
              <a:rPr lang="en-US" sz="3200" dirty="0">
                <a:solidFill>
                  <a:srgbClr val="000000"/>
                </a:solidFill>
              </a:rPr>
              <a:t>l genelinde yürütülen bilimsel toplantılar için birden fazla (en fazla dört) tema ve konu belirlenebilir. </a:t>
            </a:r>
          </a:p>
          <a:p>
            <a:pPr>
              <a:lnSpc>
                <a:spcPts val="4536"/>
              </a:lnSpc>
            </a:pP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672002"/>
          </a:xfrm>
          <a:prstGeom prst="rect">
            <a:avLst/>
          </a:prstGeom>
        </p:spPr>
        <p:txBody>
          <a:bodyPr lIns="0" tIns="0" rIns="0" bIns="0" rtlCol="0" anchor="t">
            <a:spAutoFit/>
          </a:bodyPr>
          <a:lstStyle/>
          <a:p>
            <a:pPr algn="ctr">
              <a:lnSpc>
                <a:spcPts val="2599"/>
              </a:lnSpc>
            </a:pPr>
            <a:r>
              <a:rPr lang="en-US" sz="4400" b="1" dirty="0">
                <a:solidFill>
                  <a:srgbClr val="6ABCE3"/>
                </a:solidFill>
              </a:rPr>
              <a:t> İL M</a:t>
            </a:r>
            <a:r>
              <a:rPr lang="tr-TR" sz="4400" b="1" dirty="0">
                <a:solidFill>
                  <a:srgbClr val="6ABCE3"/>
                </a:solidFill>
              </a:rPr>
              <a:t>İ</a:t>
            </a:r>
            <a:r>
              <a:rPr lang="en-US" sz="4400" b="1" dirty="0">
                <a:solidFill>
                  <a:srgbClr val="6ABCE3"/>
                </a:solidFill>
              </a:rPr>
              <a:t>LLÎ EĞ</a:t>
            </a:r>
            <a:r>
              <a:rPr lang="tr-TR" sz="4400" b="1" dirty="0">
                <a:solidFill>
                  <a:srgbClr val="6ABCE3"/>
                </a:solidFill>
              </a:rPr>
              <a:t>İ</a:t>
            </a:r>
            <a:r>
              <a:rPr lang="en-US" sz="4400" b="1" dirty="0">
                <a:solidFill>
                  <a:srgbClr val="6ABCE3"/>
                </a:solidFill>
              </a:rPr>
              <a:t>T</a:t>
            </a:r>
            <a:r>
              <a:rPr lang="tr-TR" sz="4400" b="1" dirty="0">
                <a:solidFill>
                  <a:srgbClr val="6ABCE3"/>
                </a:solidFill>
              </a:rPr>
              <a:t>İ</a:t>
            </a:r>
            <a:r>
              <a:rPr lang="en-US" sz="4400" b="1" dirty="0">
                <a:solidFill>
                  <a:srgbClr val="6ABCE3"/>
                </a:solidFill>
              </a:rPr>
              <a:t>M MÜDÜRLÜKLER</a:t>
            </a:r>
            <a:r>
              <a:rPr lang="tr-TR" sz="4400" b="1" dirty="0">
                <a:solidFill>
                  <a:srgbClr val="6ABCE3"/>
                </a:solidFill>
              </a:rPr>
              <a:t>İ</a:t>
            </a:r>
            <a:endParaRPr lang="en-US" sz="2887" dirty="0">
              <a:solidFill>
                <a:srgbClr val="6ABCE3"/>
              </a:solidFill>
              <a:latin typeface="CS Gordon Serif"/>
            </a:endParaRPr>
          </a:p>
          <a:p>
            <a:pPr algn="ctr">
              <a:lnSpc>
                <a:spcPts val="2599"/>
              </a:lnSpc>
            </a:pPr>
            <a:endParaRPr lang="en-US" sz="2887" dirty="0">
              <a:solidFill>
                <a:srgbClr val="6ABCE3"/>
              </a:solidFill>
              <a:latin typeface="CS Gordon Serif"/>
            </a:endParaRPr>
          </a:p>
        </p:txBody>
      </p:sp>
    </p:spTree>
    <p:extLst>
      <p:ext uri="{BB962C8B-B14F-4D97-AF65-F5344CB8AC3E}">
        <p14:creationId xmlns:p14="http://schemas.microsoft.com/office/powerpoint/2010/main" val="183326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923130" y="3523093"/>
            <a:ext cx="16441740" cy="1907382"/>
          </a:xfrm>
          <a:prstGeom prst="rect">
            <a:avLst/>
          </a:prstGeom>
        </p:spPr>
        <p:txBody>
          <a:bodyPr lIns="0" tIns="0" rIns="0" bIns="0" rtlCol="0" anchor="t">
            <a:spAutoFit/>
          </a:bodyPr>
          <a:lstStyle/>
          <a:p>
            <a:pPr algn="just">
              <a:lnSpc>
                <a:spcPts val="4536"/>
              </a:lnSpc>
            </a:pP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394532"/>
          </a:xfrm>
          <a:prstGeom prst="rect">
            <a:avLst/>
          </a:prstGeom>
        </p:spPr>
        <p:txBody>
          <a:bodyPr lIns="0" tIns="0" rIns="0" bIns="0" rtlCol="0" anchor="t">
            <a:spAutoFit/>
          </a:bodyPr>
          <a:lstStyle/>
          <a:p>
            <a:pPr algn="ctr">
              <a:lnSpc>
                <a:spcPts val="2599"/>
              </a:lnSpc>
            </a:pPr>
            <a:r>
              <a:rPr lang="en-US" sz="4400" b="1" dirty="0">
                <a:solidFill>
                  <a:srgbClr val="6ABCE3"/>
                </a:solidFill>
              </a:rPr>
              <a:t> </a:t>
            </a:r>
            <a:endParaRPr lang="en-US" sz="2887" dirty="0">
              <a:solidFill>
                <a:srgbClr val="6ABCE3"/>
              </a:solidFill>
              <a:latin typeface="CS Gordon Serif"/>
            </a:endParaRPr>
          </a:p>
        </p:txBody>
      </p:sp>
      <p:pic>
        <p:nvPicPr>
          <p:cNvPr id="8" name="Resim 7">
            <a:extLst>
              <a:ext uri="{FF2B5EF4-FFF2-40B4-BE49-F238E27FC236}">
                <a16:creationId xmlns:a16="http://schemas.microsoft.com/office/drawing/2014/main" id="{97CD3803-855C-2502-4BA1-D69B6C8C8FB2}"/>
              </a:ext>
            </a:extLst>
          </p:cNvPr>
          <p:cNvPicPr>
            <a:picLocks noChangeAspect="1"/>
          </p:cNvPicPr>
          <p:nvPr/>
        </p:nvPicPr>
        <p:blipFill>
          <a:blip r:embed="rId4"/>
          <a:stretch>
            <a:fillRect/>
          </a:stretch>
        </p:blipFill>
        <p:spPr>
          <a:xfrm>
            <a:off x="3349038" y="1079305"/>
            <a:ext cx="11528963" cy="9207695"/>
          </a:xfrm>
          <a:prstGeom prst="rect">
            <a:avLst/>
          </a:prstGeom>
        </p:spPr>
      </p:pic>
    </p:spTree>
    <p:extLst>
      <p:ext uri="{BB962C8B-B14F-4D97-AF65-F5344CB8AC3E}">
        <p14:creationId xmlns:p14="http://schemas.microsoft.com/office/powerpoint/2010/main" val="340935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732678" y="481954"/>
            <a:ext cx="6767796" cy="472083"/>
          </a:xfrm>
          <a:prstGeom prst="rect">
            <a:avLst/>
          </a:prstGeom>
        </p:spPr>
        <p:txBody>
          <a:bodyPr lIns="0" tIns="0" rIns="0" bIns="0" rtlCol="0" anchor="t">
            <a:spAutoFit/>
          </a:bodyPr>
          <a:lstStyle/>
          <a:p>
            <a:pPr algn="l">
              <a:lnSpc>
                <a:spcPts val="3240"/>
              </a:lnSpc>
            </a:pPr>
            <a:r>
              <a:rPr lang="en-US" sz="2700" spc="25" dirty="0">
                <a:solidFill>
                  <a:srgbClr val="FFFFFF"/>
                </a:solidFill>
                <a:latin typeface="TT Rounds Condensed"/>
              </a:rPr>
              <a:t>ORTAÖĞRETİM GENEL MÜDÜRLÜĞÜ</a:t>
            </a:r>
          </a:p>
        </p:txBody>
      </p:sp>
      <p:sp>
        <p:nvSpPr>
          <p:cNvPr id="4" name="TextBox 4"/>
          <p:cNvSpPr txBox="1"/>
          <p:nvPr/>
        </p:nvSpPr>
        <p:spPr>
          <a:xfrm>
            <a:off x="923130" y="3523093"/>
            <a:ext cx="16441740" cy="6588150"/>
          </a:xfrm>
          <a:prstGeom prst="rect">
            <a:avLst/>
          </a:prstGeom>
        </p:spPr>
        <p:txBody>
          <a:bodyPr lIns="0" tIns="0" rIns="0" bIns="0" rtlCol="0" anchor="t">
            <a:spAutoFit/>
          </a:bodyPr>
          <a:lstStyle/>
          <a:p>
            <a:pPr marL="457200" indent="-457200">
              <a:lnSpc>
                <a:spcPts val="4536"/>
              </a:lnSpc>
              <a:buFont typeface="Arial" panose="020B0604020202020204" pitchFamily="34" charset="0"/>
              <a:buChar char="•"/>
            </a:pPr>
            <a:r>
              <a:rPr lang="en-US" sz="3200" dirty="0">
                <a:solidFill>
                  <a:srgbClr val="000000"/>
                </a:solidFill>
              </a:rPr>
              <a:t>Belirlenen koordinatör okul, il geneli yapılacak bilimsel toplantı türleri, konu ve temalarının bilgisi listesini Genel Müdürlüğümüz </a:t>
            </a:r>
            <a:r>
              <a:rPr lang="en-US" sz="3200" b="1" dirty="0">
                <a:solidFill>
                  <a:srgbClr val="000000"/>
                </a:solidFill>
              </a:rPr>
              <a:t>ogm_ozelburo@meb.gov.tr</a:t>
            </a:r>
            <a:r>
              <a:rPr lang="en-US" sz="3200" dirty="0">
                <a:solidFill>
                  <a:srgbClr val="000000"/>
                </a:solidFill>
              </a:rPr>
              <a:t> e-</a:t>
            </a:r>
            <a:r>
              <a:rPr lang="en-US" sz="3200" dirty="0" err="1">
                <a:solidFill>
                  <a:srgbClr val="000000"/>
                </a:solidFill>
              </a:rPr>
              <a:t>posta</a:t>
            </a:r>
            <a:r>
              <a:rPr lang="en-US" sz="3200" dirty="0">
                <a:solidFill>
                  <a:srgbClr val="000000"/>
                </a:solidFill>
              </a:rPr>
              <a:t> adresine ileti</a:t>
            </a:r>
            <a:r>
              <a:rPr lang="tr-TR" sz="3200" dirty="0">
                <a:solidFill>
                  <a:srgbClr val="000000"/>
                </a:solidFill>
              </a:rPr>
              <a:t>r.</a:t>
            </a:r>
          </a:p>
          <a:p>
            <a:pPr>
              <a:lnSpc>
                <a:spcPts val="4536"/>
              </a:lnSpc>
            </a:pPr>
            <a:endParaRPr lang="en-US" sz="3200" dirty="0">
              <a:solidFill>
                <a:srgbClr val="000000"/>
              </a:solidFill>
            </a:endParaRPr>
          </a:p>
          <a:p>
            <a:pPr marL="457200" indent="-457200" algn="just">
              <a:lnSpc>
                <a:spcPts val="4536"/>
              </a:lnSpc>
              <a:buFont typeface="Arial" panose="020B0604020202020204" pitchFamily="34" charset="0"/>
              <a:buChar char="•"/>
            </a:pPr>
            <a:r>
              <a:rPr lang="en-US" sz="3200" dirty="0">
                <a:solidFill>
                  <a:srgbClr val="000000"/>
                </a:solidFill>
              </a:rPr>
              <a:t>Bilimsel toplantıların gerçekleştirilme ve hazırlık süreçlerine ilişkin eğitimlerin koordine edilmesi</a:t>
            </a:r>
            <a:r>
              <a:rPr lang="tr-TR" sz="3200" dirty="0">
                <a:solidFill>
                  <a:srgbClr val="000000"/>
                </a:solidFill>
              </a:rPr>
              <a:t>ni sağlar.</a:t>
            </a:r>
          </a:p>
          <a:p>
            <a:pPr marL="457200" indent="-457200" algn="just">
              <a:lnSpc>
                <a:spcPts val="4536"/>
              </a:lnSpc>
              <a:buFont typeface="Arial" panose="020B0604020202020204" pitchFamily="34" charset="0"/>
              <a:buChar char="•"/>
            </a:pPr>
            <a:endParaRPr lang="tr-TR" sz="3200" dirty="0">
              <a:solidFill>
                <a:srgbClr val="000000"/>
              </a:solidFill>
            </a:endParaRPr>
          </a:p>
          <a:p>
            <a:pPr algn="just">
              <a:lnSpc>
                <a:spcPts val="4536"/>
              </a:lnSpc>
            </a:pPr>
            <a:r>
              <a:rPr lang="en-US" sz="3200" dirty="0">
                <a:solidFill>
                  <a:srgbClr val="000000"/>
                </a:solidFill>
              </a:rPr>
              <a:t>•</a:t>
            </a:r>
            <a:r>
              <a:rPr lang="tr-TR" sz="3200" dirty="0">
                <a:solidFill>
                  <a:srgbClr val="000000"/>
                </a:solidFill>
              </a:rPr>
              <a:t> </a:t>
            </a:r>
            <a:r>
              <a:rPr lang="en-US" sz="3200" dirty="0">
                <a:solidFill>
                  <a:srgbClr val="000000"/>
                </a:solidFill>
              </a:rPr>
              <a:t>Çalışmayla ilgili okullardan gelen bilgilerin değerlendirilmesi, koordinatör okullara iletilmesi, gerçekleştirme sürecinin sağlıklı olarak yürütülmesini sağla</a:t>
            </a:r>
            <a:r>
              <a:rPr lang="tr-TR" sz="3200" dirty="0">
                <a:solidFill>
                  <a:srgbClr val="000000"/>
                </a:solidFill>
              </a:rPr>
              <a:t>r.</a:t>
            </a:r>
            <a:endParaRPr lang="en-US" sz="3200" dirty="0">
              <a:solidFill>
                <a:srgbClr val="000000"/>
              </a:solidFill>
            </a:endParaRPr>
          </a:p>
          <a:p>
            <a:pPr>
              <a:lnSpc>
                <a:spcPts val="5016"/>
              </a:lnSpc>
            </a:pP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a:p>
            <a:pPr algn="ctr">
              <a:lnSpc>
                <a:spcPts val="5496"/>
              </a:lnSpc>
            </a:pPr>
            <a:endParaRPr lang="en-US" sz="2835" dirty="0">
              <a:solidFill>
                <a:srgbClr val="000000"/>
              </a:solidFill>
              <a:latin typeface="Calibri (MS)"/>
            </a:endParaRPr>
          </a:p>
        </p:txBody>
      </p:sp>
      <p:sp>
        <p:nvSpPr>
          <p:cNvPr id="5" name="TextBox 5"/>
          <p:cNvSpPr txBox="1"/>
          <p:nvPr/>
        </p:nvSpPr>
        <p:spPr>
          <a:xfrm>
            <a:off x="1028700" y="2043121"/>
            <a:ext cx="16533337" cy="399020"/>
          </a:xfrm>
          <a:prstGeom prst="rect">
            <a:avLst/>
          </a:prstGeom>
        </p:spPr>
        <p:txBody>
          <a:bodyPr lIns="0" tIns="0" rIns="0" bIns="0" rtlCol="0" anchor="t">
            <a:spAutoFit/>
          </a:bodyPr>
          <a:lstStyle/>
          <a:p>
            <a:pPr algn="ctr">
              <a:lnSpc>
                <a:spcPts val="2599"/>
              </a:lnSpc>
            </a:pPr>
            <a:r>
              <a:rPr lang="en-US" sz="4400" b="1" dirty="0">
                <a:solidFill>
                  <a:srgbClr val="0F70B8"/>
                </a:solidFill>
              </a:rPr>
              <a:t>LİSELERDE BİLİM UYGULAMALARI PROGRAMI</a:t>
            </a:r>
          </a:p>
        </p:txBody>
      </p:sp>
      <p:sp>
        <p:nvSpPr>
          <p:cNvPr id="6" name="TextBox 6"/>
          <p:cNvSpPr txBox="1"/>
          <p:nvPr/>
        </p:nvSpPr>
        <p:spPr>
          <a:xfrm>
            <a:off x="581851" y="2823811"/>
            <a:ext cx="16533337" cy="672002"/>
          </a:xfrm>
          <a:prstGeom prst="rect">
            <a:avLst/>
          </a:prstGeom>
        </p:spPr>
        <p:txBody>
          <a:bodyPr lIns="0" tIns="0" rIns="0" bIns="0" rtlCol="0" anchor="t">
            <a:spAutoFit/>
          </a:bodyPr>
          <a:lstStyle/>
          <a:p>
            <a:pPr algn="ctr">
              <a:lnSpc>
                <a:spcPts val="2599"/>
              </a:lnSpc>
            </a:pPr>
            <a:r>
              <a:rPr lang="en-US" sz="4400" b="1" dirty="0">
                <a:solidFill>
                  <a:srgbClr val="6ABCE3"/>
                </a:solidFill>
              </a:rPr>
              <a:t> İL M</a:t>
            </a:r>
            <a:r>
              <a:rPr lang="tr-TR" sz="4400" b="1" dirty="0">
                <a:solidFill>
                  <a:srgbClr val="6ABCE3"/>
                </a:solidFill>
              </a:rPr>
              <a:t>İ</a:t>
            </a:r>
            <a:r>
              <a:rPr lang="en-US" sz="4400" b="1" dirty="0">
                <a:solidFill>
                  <a:srgbClr val="6ABCE3"/>
                </a:solidFill>
              </a:rPr>
              <a:t>LLÎ EĞ</a:t>
            </a:r>
            <a:r>
              <a:rPr lang="tr-TR" sz="4400" b="1" dirty="0">
                <a:solidFill>
                  <a:srgbClr val="6ABCE3"/>
                </a:solidFill>
              </a:rPr>
              <a:t>İ</a:t>
            </a:r>
            <a:r>
              <a:rPr lang="en-US" sz="4400" b="1" dirty="0">
                <a:solidFill>
                  <a:srgbClr val="6ABCE3"/>
                </a:solidFill>
              </a:rPr>
              <a:t>T</a:t>
            </a:r>
            <a:r>
              <a:rPr lang="tr-TR" sz="4400" b="1" dirty="0">
                <a:solidFill>
                  <a:srgbClr val="6ABCE3"/>
                </a:solidFill>
              </a:rPr>
              <a:t>İ</a:t>
            </a:r>
            <a:r>
              <a:rPr lang="en-US" sz="4400" b="1" dirty="0">
                <a:solidFill>
                  <a:srgbClr val="6ABCE3"/>
                </a:solidFill>
              </a:rPr>
              <a:t>M MÜDÜRLÜKLER</a:t>
            </a:r>
            <a:r>
              <a:rPr lang="tr-TR" sz="4400" b="1" dirty="0">
                <a:solidFill>
                  <a:srgbClr val="6ABCE3"/>
                </a:solidFill>
              </a:rPr>
              <a:t>İ</a:t>
            </a:r>
            <a:endParaRPr lang="en-US" sz="2887" dirty="0">
              <a:solidFill>
                <a:srgbClr val="6ABCE3"/>
              </a:solidFill>
              <a:latin typeface="CS Gordon Serif"/>
            </a:endParaRPr>
          </a:p>
          <a:p>
            <a:pPr algn="ctr">
              <a:lnSpc>
                <a:spcPts val="2599"/>
              </a:lnSpc>
            </a:pPr>
            <a:endParaRPr lang="en-US" sz="2887" dirty="0">
              <a:solidFill>
                <a:srgbClr val="6ABCE3"/>
              </a:solidFill>
              <a:latin typeface="CS Gordon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970</Words>
  <Application>Microsoft Office PowerPoint</Application>
  <PresentationFormat>Özel</PresentationFormat>
  <Paragraphs>154</Paragraphs>
  <Slides>14</Slides>
  <Notes>11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Calibri</vt:lpstr>
      <vt:lpstr>TT Rounds Condensed</vt:lpstr>
      <vt:lpstr>CS Gordon Serif</vt:lpstr>
      <vt:lpstr>Now Heavy</vt:lpstr>
      <vt:lpstr>Now Bold</vt:lpstr>
      <vt:lpstr>Calibri (MS)</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Liselerde bilim uygulamaları.pptx</dc:title>
  <cp:lastModifiedBy>özlem aksu</cp:lastModifiedBy>
  <cp:revision>12</cp:revision>
  <dcterms:created xsi:type="dcterms:W3CDTF">2006-08-16T00:00:00Z</dcterms:created>
  <dcterms:modified xsi:type="dcterms:W3CDTF">2023-11-07T08:09:24Z</dcterms:modified>
  <dc:identifier>DAFzGfQ-AOE</dc:identifier>
</cp:coreProperties>
</file>